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3"/>
  </p:notesMasterIdLst>
  <p:sldIdLst>
    <p:sldId id="256" r:id="rId2"/>
    <p:sldId id="316" r:id="rId3"/>
    <p:sldId id="313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4" r:id="rId19"/>
    <p:sldId id="277" r:id="rId20"/>
    <p:sldId id="278" r:id="rId21"/>
    <p:sldId id="283" r:id="rId22"/>
    <p:sldId id="286" r:id="rId23"/>
    <p:sldId id="287" r:id="rId24"/>
    <p:sldId id="315" r:id="rId25"/>
    <p:sldId id="291" r:id="rId26"/>
    <p:sldId id="292" r:id="rId27"/>
    <p:sldId id="293" r:id="rId28"/>
    <p:sldId id="294" r:id="rId29"/>
    <p:sldId id="295" r:id="rId30"/>
    <p:sldId id="296" r:id="rId31"/>
    <p:sldId id="29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834" autoAdjust="0"/>
  </p:normalViewPr>
  <p:slideViewPr>
    <p:cSldViewPr snapToGrid="0" snapToObjects="1">
      <p:cViewPr varScale="1">
        <p:scale>
          <a:sx n="60" d="100"/>
          <a:sy n="60" d="100"/>
        </p:scale>
        <p:origin x="137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Mira" userId="6b9c9d91-7546-442a-ae2f-49962d413b35" providerId="ADAL" clId="{68AA1DED-7F6A-453E-8FC4-70619B5901D5}"/>
    <pc:docChg chg="modSld">
      <pc:chgData name="Luis Mira" userId="6b9c9d91-7546-442a-ae2f-49962d413b35" providerId="ADAL" clId="{68AA1DED-7F6A-453E-8FC4-70619B5901D5}" dt="2018-10-10T07:53:07.075" v="3" actId="20577"/>
      <pc:docMkLst>
        <pc:docMk/>
      </pc:docMkLst>
      <pc:sldChg chg="modSp">
        <pc:chgData name="Luis Mira" userId="6b9c9d91-7546-442a-ae2f-49962d413b35" providerId="ADAL" clId="{68AA1DED-7F6A-453E-8FC4-70619B5901D5}" dt="2018-10-10T07:53:07.075" v="3" actId="20577"/>
        <pc:sldMkLst>
          <pc:docMk/>
          <pc:sldMk cId="782417223" sldId="256"/>
        </pc:sldMkLst>
        <pc:spChg chg="mod">
          <ac:chgData name="Luis Mira" userId="6b9c9d91-7546-442a-ae2f-49962d413b35" providerId="ADAL" clId="{68AA1DED-7F6A-453E-8FC4-70619B5901D5}" dt="2018-10-10T07:53:07.075" v="3" actId="20577"/>
          <ac:spMkLst>
            <pc:docMk/>
            <pc:sldMk cId="782417223" sldId="256"/>
            <ac:spMk id="2" creationId="{00000000-0000-0000-0000-000000000000}"/>
          </ac:spMkLst>
        </pc:spChg>
      </pc:sldChg>
    </pc:docChg>
  </pc:docChgLst>
  <pc:docChgLst>
    <pc:chgData name="Luis Mira" userId="6b9c9d91-7546-442a-ae2f-49962d413b35" providerId="ADAL" clId="{68024D58-A3AC-499C-90AC-41F636C95614}"/>
    <pc:docChg chg="custSel modSld">
      <pc:chgData name="Luis Mira" userId="6b9c9d91-7546-442a-ae2f-49962d413b35" providerId="ADAL" clId="{68024D58-A3AC-499C-90AC-41F636C95614}" dt="2020-10-01T09:36:09.431" v="20" actId="20577"/>
      <pc:docMkLst>
        <pc:docMk/>
      </pc:docMkLst>
      <pc:sldChg chg="modSp mod">
        <pc:chgData name="Luis Mira" userId="6b9c9d91-7546-442a-ae2f-49962d413b35" providerId="ADAL" clId="{68024D58-A3AC-499C-90AC-41F636C95614}" dt="2020-10-01T09:36:09.431" v="20" actId="20577"/>
        <pc:sldMkLst>
          <pc:docMk/>
          <pc:sldMk cId="782417223" sldId="256"/>
        </pc:sldMkLst>
        <pc:spChg chg="mod">
          <ac:chgData name="Luis Mira" userId="6b9c9d91-7546-442a-ae2f-49962d413b35" providerId="ADAL" clId="{68024D58-A3AC-499C-90AC-41F636C95614}" dt="2020-10-01T09:36:09.431" v="20" actId="20577"/>
          <ac:spMkLst>
            <pc:docMk/>
            <pc:sldMk cId="782417223" sldId="256"/>
            <ac:spMk id="2" creationId="{00000000-0000-0000-0000-000000000000}"/>
          </ac:spMkLst>
        </pc:spChg>
        <pc:spChg chg="mod">
          <ac:chgData name="Luis Mira" userId="6b9c9d91-7546-442a-ae2f-49962d413b35" providerId="ADAL" clId="{68024D58-A3AC-499C-90AC-41F636C95614}" dt="2020-10-01T09:35:36.540" v="14" actId="20577"/>
          <ac:spMkLst>
            <pc:docMk/>
            <pc:sldMk cId="782417223" sldId="256"/>
            <ac:spMk id="3" creationId="{00000000-0000-0000-0000-000000000000}"/>
          </ac:spMkLst>
        </pc:spChg>
      </pc:sldChg>
    </pc:docChg>
  </pc:docChgLst>
  <pc:docChgLst>
    <pc:chgData name="Luis Mira" userId="6b9c9d91-7546-442a-ae2f-49962d413b35" providerId="ADAL" clId="{A9C64091-E7D6-4D85-8158-F2FE0BDE3A19}"/>
    <pc:docChg chg="modSld">
      <pc:chgData name="Luis Mira" userId="6b9c9d91-7546-442a-ae2f-49962d413b35" providerId="ADAL" clId="{A9C64091-E7D6-4D85-8158-F2FE0BDE3A19}" dt="2019-10-08T22:43:36.831" v="5" actId="20577"/>
      <pc:docMkLst>
        <pc:docMk/>
      </pc:docMkLst>
      <pc:sldChg chg="modSp">
        <pc:chgData name="Luis Mira" userId="6b9c9d91-7546-442a-ae2f-49962d413b35" providerId="ADAL" clId="{A9C64091-E7D6-4D85-8158-F2FE0BDE3A19}" dt="2019-10-08T22:43:36.831" v="5" actId="20577"/>
        <pc:sldMkLst>
          <pc:docMk/>
          <pc:sldMk cId="782417223" sldId="256"/>
        </pc:sldMkLst>
        <pc:spChg chg="mod">
          <ac:chgData name="Luis Mira" userId="6b9c9d91-7546-442a-ae2f-49962d413b35" providerId="ADAL" clId="{A9C64091-E7D6-4D85-8158-F2FE0BDE3A19}" dt="2019-10-08T22:43:36.831" v="5" actId="20577"/>
          <ac:spMkLst>
            <pc:docMk/>
            <pc:sldMk cId="782417223" sldId="256"/>
            <ac:spMk id="2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CD0BFE-DF70-4C8E-8B7C-5D8FE7DB1434}" type="doc">
      <dgm:prSet loTypeId="urn:microsoft.com/office/officeart/2005/8/layout/radial4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PT"/>
        </a:p>
      </dgm:t>
    </dgm:pt>
    <dgm:pt modelId="{B9025DEF-0E2D-4762-8DCA-78370B271C63}">
      <dgm:prSet phldrT="[Texto]"/>
      <dgm:spPr>
        <a:solidFill>
          <a:schemeClr val="accent6">
            <a:lumMod val="60000"/>
            <a:lumOff val="40000"/>
          </a:schemeClr>
        </a:solidFill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pt-PT" b="1">
              <a:latin typeface="+mn-lt"/>
            </a:rPr>
            <a:t>Rivalidade Competitiva</a:t>
          </a:r>
          <a:endParaRPr lang="pt-PT" dirty="0"/>
        </a:p>
      </dgm:t>
    </dgm:pt>
    <dgm:pt modelId="{80956892-DEE4-4A78-8364-56B6696229EE}" type="parTrans" cxnId="{039B4565-278F-4CBA-8532-4F867DC6F3F8}">
      <dgm:prSet/>
      <dgm:spPr/>
      <dgm:t>
        <a:bodyPr/>
        <a:lstStyle/>
        <a:p>
          <a:endParaRPr lang="pt-PT"/>
        </a:p>
      </dgm:t>
    </dgm:pt>
    <dgm:pt modelId="{7C454ECC-35D5-4FDF-B244-24071A9309B9}" type="sibTrans" cxnId="{039B4565-278F-4CBA-8532-4F867DC6F3F8}">
      <dgm:prSet/>
      <dgm:spPr/>
      <dgm:t>
        <a:bodyPr/>
        <a:lstStyle/>
        <a:p>
          <a:endParaRPr lang="pt-PT"/>
        </a:p>
      </dgm:t>
    </dgm:pt>
    <dgm:pt modelId="{D77DC236-4C66-4F61-BEC5-5E9076A8D651}">
      <dgm:prSet phldrT="[Texto]"/>
      <dgm:spPr>
        <a:ln w="28575">
          <a:noFill/>
        </a:ln>
        <a:effectLst>
          <a:glow rad="1397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pt-PT" b="1">
              <a:latin typeface="+mn-lt"/>
              <a:cs typeface="Tahoma" pitchFamily="34" charset="0"/>
            </a:rPr>
            <a:t>Poder de negociação dos fornecedores</a:t>
          </a:r>
          <a:endParaRPr lang="pt-PT" dirty="0"/>
        </a:p>
      </dgm:t>
    </dgm:pt>
    <dgm:pt modelId="{36CAEA4E-F64C-40A3-B7DF-5C71B1155EA0}" type="parTrans" cxnId="{F4087BEB-642D-4133-A647-A5FC53EDAFA2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pt-PT"/>
        </a:p>
      </dgm:t>
    </dgm:pt>
    <dgm:pt modelId="{467FD3AD-7111-4A2B-A4A5-C3BDFFF3BC85}" type="sibTrans" cxnId="{F4087BEB-642D-4133-A647-A5FC53EDAFA2}">
      <dgm:prSet/>
      <dgm:spPr/>
      <dgm:t>
        <a:bodyPr/>
        <a:lstStyle/>
        <a:p>
          <a:endParaRPr lang="pt-PT"/>
        </a:p>
      </dgm:t>
    </dgm:pt>
    <dgm:pt modelId="{8AA2F918-17E1-400C-9842-1746074BFBAE}">
      <dgm:prSet phldrT="[Texto]"/>
      <dgm:spPr>
        <a:ln w="28575">
          <a:noFill/>
        </a:ln>
        <a:effectLst>
          <a:glow rad="1397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pt-PT" b="1" dirty="0">
              <a:latin typeface="+mn-lt"/>
              <a:cs typeface="Tahoma" pitchFamily="34" charset="0"/>
            </a:rPr>
            <a:t>Ameaça de entrada de novos concorrentes</a:t>
          </a:r>
          <a:endParaRPr lang="pt-PT" dirty="0"/>
        </a:p>
      </dgm:t>
    </dgm:pt>
    <dgm:pt modelId="{5E7DD910-9AF1-4377-82DA-5FF64CCBC0E6}" type="parTrans" cxnId="{96518302-B57B-4B2A-8AAF-E6EC486E181E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pt-PT"/>
        </a:p>
      </dgm:t>
    </dgm:pt>
    <dgm:pt modelId="{8C2F917A-D876-4BEA-83BA-01E399C895EF}" type="sibTrans" cxnId="{96518302-B57B-4B2A-8AAF-E6EC486E181E}">
      <dgm:prSet/>
      <dgm:spPr/>
      <dgm:t>
        <a:bodyPr/>
        <a:lstStyle/>
        <a:p>
          <a:endParaRPr lang="pt-PT"/>
        </a:p>
      </dgm:t>
    </dgm:pt>
    <dgm:pt modelId="{0DA9A9EC-4EB2-4829-BB18-2C25D9675812}">
      <dgm:prSet/>
      <dgm:spPr/>
      <dgm:t>
        <a:bodyPr/>
        <a:lstStyle/>
        <a:p>
          <a:endParaRPr lang="pt-PT"/>
        </a:p>
      </dgm:t>
    </dgm:pt>
    <dgm:pt modelId="{D4CADCA9-E4CD-41DD-AB5E-B4FFF333532B}" type="parTrans" cxnId="{8F8A586B-E0F2-412A-BCCD-A96DF9638B96}">
      <dgm:prSet/>
      <dgm:spPr/>
      <dgm:t>
        <a:bodyPr/>
        <a:lstStyle/>
        <a:p>
          <a:endParaRPr lang="pt-PT"/>
        </a:p>
      </dgm:t>
    </dgm:pt>
    <dgm:pt modelId="{6C5A563A-D14D-4D35-BF7E-1D339A85D055}" type="sibTrans" cxnId="{8F8A586B-E0F2-412A-BCCD-A96DF9638B96}">
      <dgm:prSet/>
      <dgm:spPr/>
      <dgm:t>
        <a:bodyPr/>
        <a:lstStyle/>
        <a:p>
          <a:endParaRPr lang="pt-PT"/>
        </a:p>
      </dgm:t>
    </dgm:pt>
    <dgm:pt modelId="{4599E6F2-5C14-4F7D-AC02-DEBCAFF591F5}">
      <dgm:prSet/>
      <dgm:spPr/>
      <dgm:t>
        <a:bodyPr/>
        <a:lstStyle/>
        <a:p>
          <a:endParaRPr lang="pt-PT"/>
        </a:p>
      </dgm:t>
    </dgm:pt>
    <dgm:pt modelId="{10D40270-B84D-4056-8AFA-90BED3698F55}" type="parTrans" cxnId="{DC8F67BF-5E06-4EDD-A89D-41B4D8BA75F9}">
      <dgm:prSet/>
      <dgm:spPr/>
      <dgm:t>
        <a:bodyPr/>
        <a:lstStyle/>
        <a:p>
          <a:endParaRPr lang="pt-PT"/>
        </a:p>
      </dgm:t>
    </dgm:pt>
    <dgm:pt modelId="{3A6603D8-A532-4AE1-8A1A-A98EB674868C}" type="sibTrans" cxnId="{DC8F67BF-5E06-4EDD-A89D-41B4D8BA75F9}">
      <dgm:prSet/>
      <dgm:spPr/>
      <dgm:t>
        <a:bodyPr/>
        <a:lstStyle/>
        <a:p>
          <a:endParaRPr lang="pt-PT"/>
        </a:p>
      </dgm:t>
    </dgm:pt>
    <dgm:pt modelId="{B4538A68-8CFB-4D4B-AF18-C25FB30FA655}">
      <dgm:prSet/>
      <dgm:spPr>
        <a:ln w="28575">
          <a:noFill/>
        </a:ln>
        <a:effectLst>
          <a:glow rad="1397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pt-PT" b="1">
              <a:latin typeface="+mn-lt"/>
              <a:cs typeface="Tahoma" pitchFamily="34" charset="0"/>
            </a:rPr>
            <a:t>Poder de negociação dos clientes</a:t>
          </a:r>
          <a:endParaRPr lang="pt-PT" b="1" dirty="0">
            <a:latin typeface="+mn-lt"/>
            <a:cs typeface="Tahoma" pitchFamily="34" charset="0"/>
          </a:endParaRPr>
        </a:p>
      </dgm:t>
    </dgm:pt>
    <dgm:pt modelId="{DC31D099-4365-4BC4-9CC2-6F8DA0C2DD10}" type="parTrans" cxnId="{13E88E2D-DEFF-43F7-A6C2-4BBD0B49F66D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pt-PT"/>
        </a:p>
      </dgm:t>
    </dgm:pt>
    <dgm:pt modelId="{C9D7094B-0341-4E29-BE95-8FFBCA596895}" type="sibTrans" cxnId="{13E88E2D-DEFF-43F7-A6C2-4BBD0B49F66D}">
      <dgm:prSet/>
      <dgm:spPr/>
      <dgm:t>
        <a:bodyPr/>
        <a:lstStyle/>
        <a:p>
          <a:endParaRPr lang="pt-PT"/>
        </a:p>
      </dgm:t>
    </dgm:pt>
    <dgm:pt modelId="{DBEF5419-3A35-48D2-85D0-8DA80FAC61EC}">
      <dgm:prSet/>
      <dgm:spPr>
        <a:ln w="28575">
          <a:noFill/>
        </a:ln>
        <a:effectLst>
          <a:glow rad="1397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pt-PT" b="1">
              <a:latin typeface="+mn-lt"/>
              <a:cs typeface="Tahoma" pitchFamily="34" charset="0"/>
            </a:rPr>
            <a:t>Ameaça de produtos substitutos</a:t>
          </a:r>
          <a:endParaRPr lang="pt-PT" b="1" dirty="0">
            <a:latin typeface="+mn-lt"/>
            <a:cs typeface="Tahoma" pitchFamily="34" charset="0"/>
          </a:endParaRPr>
        </a:p>
      </dgm:t>
    </dgm:pt>
    <dgm:pt modelId="{70106C21-EEA3-4841-8974-3D95021CC541}" type="parTrans" cxnId="{469B6F79-1D0D-4E36-8D87-0D82CED8C158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pt-PT"/>
        </a:p>
      </dgm:t>
    </dgm:pt>
    <dgm:pt modelId="{43386F46-88E4-4441-867D-D38B856A9F65}" type="sibTrans" cxnId="{469B6F79-1D0D-4E36-8D87-0D82CED8C158}">
      <dgm:prSet/>
      <dgm:spPr/>
      <dgm:t>
        <a:bodyPr/>
        <a:lstStyle/>
        <a:p>
          <a:endParaRPr lang="pt-PT"/>
        </a:p>
      </dgm:t>
    </dgm:pt>
    <dgm:pt modelId="{1E706CB8-1494-4AAB-9B80-6D28E0C0D477}" type="pres">
      <dgm:prSet presAssocID="{2BCD0BFE-DF70-4C8E-8B7C-5D8FE7DB143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558BE68-806D-46D6-8FF9-68F4ECF3EDCC}" type="pres">
      <dgm:prSet presAssocID="{B9025DEF-0E2D-4762-8DCA-78370B271C63}" presName="centerShape" presStyleLbl="node0" presStyleIdx="0" presStyleCnt="1"/>
      <dgm:spPr/>
    </dgm:pt>
    <dgm:pt modelId="{F1B5F16F-0610-47B9-86B3-0EFA08E377CF}" type="pres">
      <dgm:prSet presAssocID="{36CAEA4E-F64C-40A3-B7DF-5C71B1155EA0}" presName="parTrans" presStyleLbl="bgSibTrans2D1" presStyleIdx="0" presStyleCnt="4"/>
      <dgm:spPr/>
    </dgm:pt>
    <dgm:pt modelId="{2B48FFCF-13D5-4205-9BF6-00C0804F5250}" type="pres">
      <dgm:prSet presAssocID="{D77DC236-4C66-4F61-BEC5-5E9076A8D651}" presName="node" presStyleLbl="node1" presStyleIdx="0" presStyleCnt="4">
        <dgm:presLayoutVars>
          <dgm:bulletEnabled val="1"/>
        </dgm:presLayoutVars>
      </dgm:prSet>
      <dgm:spPr/>
    </dgm:pt>
    <dgm:pt modelId="{63E1BAF1-85C1-49DD-B483-13D367899E25}" type="pres">
      <dgm:prSet presAssocID="{5E7DD910-9AF1-4377-82DA-5FF64CCBC0E6}" presName="parTrans" presStyleLbl="bgSibTrans2D1" presStyleIdx="1" presStyleCnt="4"/>
      <dgm:spPr/>
    </dgm:pt>
    <dgm:pt modelId="{8BD9B19B-5B34-44F3-8790-B9778B849321}" type="pres">
      <dgm:prSet presAssocID="{8AA2F918-17E1-400C-9842-1746074BFBAE}" presName="node" presStyleLbl="node1" presStyleIdx="1" presStyleCnt="4">
        <dgm:presLayoutVars>
          <dgm:bulletEnabled val="1"/>
        </dgm:presLayoutVars>
      </dgm:prSet>
      <dgm:spPr/>
    </dgm:pt>
    <dgm:pt modelId="{14836E37-162A-40CD-981C-B8B85053A570}" type="pres">
      <dgm:prSet presAssocID="{DC31D099-4365-4BC4-9CC2-6F8DA0C2DD10}" presName="parTrans" presStyleLbl="bgSibTrans2D1" presStyleIdx="2" presStyleCnt="4"/>
      <dgm:spPr/>
    </dgm:pt>
    <dgm:pt modelId="{4D94FDFA-F045-4392-B622-2CA9D93BD64E}" type="pres">
      <dgm:prSet presAssocID="{B4538A68-8CFB-4D4B-AF18-C25FB30FA655}" presName="node" presStyleLbl="node1" presStyleIdx="2" presStyleCnt="4">
        <dgm:presLayoutVars>
          <dgm:bulletEnabled val="1"/>
        </dgm:presLayoutVars>
      </dgm:prSet>
      <dgm:spPr/>
    </dgm:pt>
    <dgm:pt modelId="{A1B1AD52-8287-4332-BD7D-65BD8E5188DE}" type="pres">
      <dgm:prSet presAssocID="{70106C21-EEA3-4841-8974-3D95021CC541}" presName="parTrans" presStyleLbl="bgSibTrans2D1" presStyleIdx="3" presStyleCnt="4"/>
      <dgm:spPr/>
    </dgm:pt>
    <dgm:pt modelId="{32E496EE-B50A-41E3-8BCF-6F771EE167BD}" type="pres">
      <dgm:prSet presAssocID="{DBEF5419-3A35-48D2-85D0-8DA80FAC61EC}" presName="node" presStyleLbl="node1" presStyleIdx="3" presStyleCnt="4">
        <dgm:presLayoutVars>
          <dgm:bulletEnabled val="1"/>
        </dgm:presLayoutVars>
      </dgm:prSet>
      <dgm:spPr/>
    </dgm:pt>
  </dgm:ptLst>
  <dgm:cxnLst>
    <dgm:cxn modelId="{96518302-B57B-4B2A-8AAF-E6EC486E181E}" srcId="{B9025DEF-0E2D-4762-8DCA-78370B271C63}" destId="{8AA2F918-17E1-400C-9842-1746074BFBAE}" srcOrd="1" destOrd="0" parTransId="{5E7DD910-9AF1-4377-82DA-5FF64CCBC0E6}" sibTransId="{8C2F917A-D876-4BEA-83BA-01E399C895EF}"/>
    <dgm:cxn modelId="{9D9A2419-559F-5F4F-B8BC-9FCD78CADB25}" type="presOf" srcId="{DC31D099-4365-4BC4-9CC2-6F8DA0C2DD10}" destId="{14836E37-162A-40CD-981C-B8B85053A570}" srcOrd="0" destOrd="0" presId="urn:microsoft.com/office/officeart/2005/8/layout/radial4"/>
    <dgm:cxn modelId="{329E7023-FDFA-FE40-9113-B6C6D9C09142}" type="presOf" srcId="{8AA2F918-17E1-400C-9842-1746074BFBAE}" destId="{8BD9B19B-5B34-44F3-8790-B9778B849321}" srcOrd="0" destOrd="0" presId="urn:microsoft.com/office/officeart/2005/8/layout/radial4"/>
    <dgm:cxn modelId="{DBE8432A-5DEB-E74E-8883-CE27282E497A}" type="presOf" srcId="{5E7DD910-9AF1-4377-82DA-5FF64CCBC0E6}" destId="{63E1BAF1-85C1-49DD-B483-13D367899E25}" srcOrd="0" destOrd="0" presId="urn:microsoft.com/office/officeart/2005/8/layout/radial4"/>
    <dgm:cxn modelId="{13E88E2D-DEFF-43F7-A6C2-4BBD0B49F66D}" srcId="{B9025DEF-0E2D-4762-8DCA-78370B271C63}" destId="{B4538A68-8CFB-4D4B-AF18-C25FB30FA655}" srcOrd="2" destOrd="0" parTransId="{DC31D099-4365-4BC4-9CC2-6F8DA0C2DD10}" sibTransId="{C9D7094B-0341-4E29-BE95-8FFBCA596895}"/>
    <dgm:cxn modelId="{039B4565-278F-4CBA-8532-4F867DC6F3F8}" srcId="{2BCD0BFE-DF70-4C8E-8B7C-5D8FE7DB1434}" destId="{B9025DEF-0E2D-4762-8DCA-78370B271C63}" srcOrd="0" destOrd="0" parTransId="{80956892-DEE4-4A78-8364-56B6696229EE}" sibTransId="{7C454ECC-35D5-4FDF-B244-24071A9309B9}"/>
    <dgm:cxn modelId="{8F8A586B-E0F2-412A-BCCD-A96DF9638B96}" srcId="{2BCD0BFE-DF70-4C8E-8B7C-5D8FE7DB1434}" destId="{0DA9A9EC-4EB2-4829-BB18-2C25D9675812}" srcOrd="1" destOrd="0" parTransId="{D4CADCA9-E4CD-41DD-AB5E-B4FFF333532B}" sibTransId="{6C5A563A-D14D-4D35-BF7E-1D339A85D055}"/>
    <dgm:cxn modelId="{84EC584C-AC54-404A-BD7C-4F93ED51D91F}" type="presOf" srcId="{36CAEA4E-F64C-40A3-B7DF-5C71B1155EA0}" destId="{F1B5F16F-0610-47B9-86B3-0EFA08E377CF}" srcOrd="0" destOrd="0" presId="urn:microsoft.com/office/officeart/2005/8/layout/radial4"/>
    <dgm:cxn modelId="{E6144C51-9272-5642-B660-8A949EF44DEA}" type="presOf" srcId="{B4538A68-8CFB-4D4B-AF18-C25FB30FA655}" destId="{4D94FDFA-F045-4392-B622-2CA9D93BD64E}" srcOrd="0" destOrd="0" presId="urn:microsoft.com/office/officeart/2005/8/layout/radial4"/>
    <dgm:cxn modelId="{27D5D452-D2D8-5E4F-AD43-BD551B2C4877}" type="presOf" srcId="{70106C21-EEA3-4841-8974-3D95021CC541}" destId="{A1B1AD52-8287-4332-BD7D-65BD8E5188DE}" srcOrd="0" destOrd="0" presId="urn:microsoft.com/office/officeart/2005/8/layout/radial4"/>
    <dgm:cxn modelId="{469B6F79-1D0D-4E36-8D87-0D82CED8C158}" srcId="{B9025DEF-0E2D-4762-8DCA-78370B271C63}" destId="{DBEF5419-3A35-48D2-85D0-8DA80FAC61EC}" srcOrd="3" destOrd="0" parTransId="{70106C21-EEA3-4841-8974-3D95021CC541}" sibTransId="{43386F46-88E4-4441-867D-D38B856A9F65}"/>
    <dgm:cxn modelId="{8508C37F-0A21-3B4C-A50E-A44BC9B8E78D}" type="presOf" srcId="{B9025DEF-0E2D-4762-8DCA-78370B271C63}" destId="{2558BE68-806D-46D6-8FF9-68F4ECF3EDCC}" srcOrd="0" destOrd="0" presId="urn:microsoft.com/office/officeart/2005/8/layout/radial4"/>
    <dgm:cxn modelId="{86FF299B-C04A-E946-8858-58B17BFEC29E}" type="presOf" srcId="{D77DC236-4C66-4F61-BEC5-5E9076A8D651}" destId="{2B48FFCF-13D5-4205-9BF6-00C0804F5250}" srcOrd="0" destOrd="0" presId="urn:microsoft.com/office/officeart/2005/8/layout/radial4"/>
    <dgm:cxn modelId="{BB4ADFBA-32F5-6C46-9A63-7E3705DDA545}" type="presOf" srcId="{DBEF5419-3A35-48D2-85D0-8DA80FAC61EC}" destId="{32E496EE-B50A-41E3-8BCF-6F771EE167BD}" srcOrd="0" destOrd="0" presId="urn:microsoft.com/office/officeart/2005/8/layout/radial4"/>
    <dgm:cxn modelId="{DC8F67BF-5E06-4EDD-A89D-41B4D8BA75F9}" srcId="{2BCD0BFE-DF70-4C8E-8B7C-5D8FE7DB1434}" destId="{4599E6F2-5C14-4F7D-AC02-DEBCAFF591F5}" srcOrd="2" destOrd="0" parTransId="{10D40270-B84D-4056-8AFA-90BED3698F55}" sibTransId="{3A6603D8-A532-4AE1-8A1A-A98EB674868C}"/>
    <dgm:cxn modelId="{D4C2F7CD-5442-5341-A728-9981B70747CC}" type="presOf" srcId="{2BCD0BFE-DF70-4C8E-8B7C-5D8FE7DB1434}" destId="{1E706CB8-1494-4AAB-9B80-6D28E0C0D477}" srcOrd="0" destOrd="0" presId="urn:microsoft.com/office/officeart/2005/8/layout/radial4"/>
    <dgm:cxn modelId="{F4087BEB-642D-4133-A647-A5FC53EDAFA2}" srcId="{B9025DEF-0E2D-4762-8DCA-78370B271C63}" destId="{D77DC236-4C66-4F61-BEC5-5E9076A8D651}" srcOrd="0" destOrd="0" parTransId="{36CAEA4E-F64C-40A3-B7DF-5C71B1155EA0}" sibTransId="{467FD3AD-7111-4A2B-A4A5-C3BDFFF3BC85}"/>
    <dgm:cxn modelId="{3E645F32-EC44-F942-BD05-4DA84CA54439}" type="presParOf" srcId="{1E706CB8-1494-4AAB-9B80-6D28E0C0D477}" destId="{2558BE68-806D-46D6-8FF9-68F4ECF3EDCC}" srcOrd="0" destOrd="0" presId="urn:microsoft.com/office/officeart/2005/8/layout/radial4"/>
    <dgm:cxn modelId="{02FE4E3E-F250-4945-BFB2-95B922571702}" type="presParOf" srcId="{1E706CB8-1494-4AAB-9B80-6D28E0C0D477}" destId="{F1B5F16F-0610-47B9-86B3-0EFA08E377CF}" srcOrd="1" destOrd="0" presId="urn:microsoft.com/office/officeart/2005/8/layout/radial4"/>
    <dgm:cxn modelId="{8D2B9B6A-2568-FD48-8AEC-2F0FEFF9AB40}" type="presParOf" srcId="{1E706CB8-1494-4AAB-9B80-6D28E0C0D477}" destId="{2B48FFCF-13D5-4205-9BF6-00C0804F5250}" srcOrd="2" destOrd="0" presId="urn:microsoft.com/office/officeart/2005/8/layout/radial4"/>
    <dgm:cxn modelId="{91846D9C-23B9-184F-9E7A-FAAC449180BB}" type="presParOf" srcId="{1E706CB8-1494-4AAB-9B80-6D28E0C0D477}" destId="{63E1BAF1-85C1-49DD-B483-13D367899E25}" srcOrd="3" destOrd="0" presId="urn:microsoft.com/office/officeart/2005/8/layout/radial4"/>
    <dgm:cxn modelId="{14A0DEE0-9787-1B46-B59F-18790ABDAB59}" type="presParOf" srcId="{1E706CB8-1494-4AAB-9B80-6D28E0C0D477}" destId="{8BD9B19B-5B34-44F3-8790-B9778B849321}" srcOrd="4" destOrd="0" presId="urn:microsoft.com/office/officeart/2005/8/layout/radial4"/>
    <dgm:cxn modelId="{6C020427-50BF-1D44-8E1F-9A4CD8A9C371}" type="presParOf" srcId="{1E706CB8-1494-4AAB-9B80-6D28E0C0D477}" destId="{14836E37-162A-40CD-981C-B8B85053A570}" srcOrd="5" destOrd="0" presId="urn:microsoft.com/office/officeart/2005/8/layout/radial4"/>
    <dgm:cxn modelId="{5D99F621-3971-2D44-8C08-E9449BD89796}" type="presParOf" srcId="{1E706CB8-1494-4AAB-9B80-6D28E0C0D477}" destId="{4D94FDFA-F045-4392-B622-2CA9D93BD64E}" srcOrd="6" destOrd="0" presId="urn:microsoft.com/office/officeart/2005/8/layout/radial4"/>
    <dgm:cxn modelId="{6EFBBC4F-E872-EB4A-84B3-D10EAC93BC2D}" type="presParOf" srcId="{1E706CB8-1494-4AAB-9B80-6D28E0C0D477}" destId="{A1B1AD52-8287-4332-BD7D-65BD8E5188DE}" srcOrd="7" destOrd="0" presId="urn:microsoft.com/office/officeart/2005/8/layout/radial4"/>
    <dgm:cxn modelId="{3DD0B334-70BC-AF49-83E5-8677530530FB}" type="presParOf" srcId="{1E706CB8-1494-4AAB-9B80-6D28E0C0D477}" destId="{32E496EE-B50A-41E3-8BCF-6F771EE167BD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8BE68-806D-46D6-8FF9-68F4ECF3EDCC}">
      <dsp:nvSpPr>
        <dsp:cNvPr id="0" name=""/>
        <dsp:cNvSpPr/>
      </dsp:nvSpPr>
      <dsp:spPr>
        <a:xfrm>
          <a:off x="2878645" y="2660457"/>
          <a:ext cx="2129409" cy="212940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>
              <a:latin typeface="+mn-lt"/>
            </a:rPr>
            <a:t>Rivalidade Competitiva</a:t>
          </a:r>
          <a:endParaRPr lang="pt-PT" sz="2000" kern="1200" dirty="0"/>
        </a:p>
      </dsp:txBody>
      <dsp:txXfrm>
        <a:off x="3190490" y="2972302"/>
        <a:ext cx="1505719" cy="1505719"/>
      </dsp:txXfrm>
    </dsp:sp>
    <dsp:sp modelId="{F1B5F16F-0610-47B9-86B3-0EFA08E377CF}">
      <dsp:nvSpPr>
        <dsp:cNvPr id="0" name=""/>
        <dsp:cNvSpPr/>
      </dsp:nvSpPr>
      <dsp:spPr>
        <a:xfrm rot="11700000">
          <a:off x="981089" y="2877302"/>
          <a:ext cx="1860922" cy="606881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48FFCF-13D5-4205-9BF6-00C0804F5250}">
      <dsp:nvSpPr>
        <dsp:cNvPr id="0" name=""/>
        <dsp:cNvSpPr/>
      </dsp:nvSpPr>
      <dsp:spPr>
        <a:xfrm>
          <a:off x="1324" y="2130746"/>
          <a:ext cx="2022938" cy="16183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>
          <a:glow rad="1397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b="1" kern="1200">
              <a:latin typeface="+mn-lt"/>
              <a:cs typeface="Tahoma" pitchFamily="34" charset="0"/>
            </a:rPr>
            <a:t>Poder de negociação dos fornecedores</a:t>
          </a:r>
          <a:endParaRPr lang="pt-PT" sz="2200" kern="1200" dirty="0"/>
        </a:p>
      </dsp:txBody>
      <dsp:txXfrm>
        <a:off x="48724" y="2178146"/>
        <a:ext cx="1928138" cy="1523550"/>
      </dsp:txXfrm>
    </dsp:sp>
    <dsp:sp modelId="{63E1BAF1-85C1-49DD-B483-13D367899E25}">
      <dsp:nvSpPr>
        <dsp:cNvPr id="0" name=""/>
        <dsp:cNvSpPr/>
      </dsp:nvSpPr>
      <dsp:spPr>
        <a:xfrm rot="14700000">
          <a:off x="2123922" y="1515327"/>
          <a:ext cx="1860922" cy="606881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9B19B-5B34-44F3-8790-B9778B849321}">
      <dsp:nvSpPr>
        <dsp:cNvPr id="0" name=""/>
        <dsp:cNvSpPr/>
      </dsp:nvSpPr>
      <dsp:spPr>
        <a:xfrm>
          <a:off x="1649684" y="166308"/>
          <a:ext cx="2022938" cy="16183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>
          <a:glow rad="1397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b="1" kern="1200" dirty="0">
              <a:latin typeface="+mn-lt"/>
              <a:cs typeface="Tahoma" pitchFamily="34" charset="0"/>
            </a:rPr>
            <a:t>Ameaça de entrada de novos concorrentes</a:t>
          </a:r>
          <a:endParaRPr lang="pt-PT" sz="2200" kern="1200" dirty="0"/>
        </a:p>
      </dsp:txBody>
      <dsp:txXfrm>
        <a:off x="1697084" y="213708"/>
        <a:ext cx="1928138" cy="1523550"/>
      </dsp:txXfrm>
    </dsp:sp>
    <dsp:sp modelId="{14836E37-162A-40CD-981C-B8B85053A570}">
      <dsp:nvSpPr>
        <dsp:cNvPr id="0" name=""/>
        <dsp:cNvSpPr/>
      </dsp:nvSpPr>
      <dsp:spPr>
        <a:xfrm rot="17700000">
          <a:off x="3901854" y="1515327"/>
          <a:ext cx="1860922" cy="606881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94FDFA-F045-4392-B622-2CA9D93BD64E}">
      <dsp:nvSpPr>
        <dsp:cNvPr id="0" name=""/>
        <dsp:cNvSpPr/>
      </dsp:nvSpPr>
      <dsp:spPr>
        <a:xfrm>
          <a:off x="4214076" y="166308"/>
          <a:ext cx="2022938" cy="16183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>
          <a:glow rad="1397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b="1" kern="1200">
              <a:latin typeface="+mn-lt"/>
              <a:cs typeface="Tahoma" pitchFamily="34" charset="0"/>
            </a:rPr>
            <a:t>Poder de negociação dos clientes</a:t>
          </a:r>
          <a:endParaRPr lang="pt-PT" sz="2200" b="1" kern="1200" dirty="0">
            <a:latin typeface="+mn-lt"/>
            <a:cs typeface="Tahoma" pitchFamily="34" charset="0"/>
          </a:endParaRPr>
        </a:p>
      </dsp:txBody>
      <dsp:txXfrm>
        <a:off x="4261476" y="213708"/>
        <a:ext cx="1928138" cy="1523550"/>
      </dsp:txXfrm>
    </dsp:sp>
    <dsp:sp modelId="{A1B1AD52-8287-4332-BD7D-65BD8E5188DE}">
      <dsp:nvSpPr>
        <dsp:cNvPr id="0" name=""/>
        <dsp:cNvSpPr/>
      </dsp:nvSpPr>
      <dsp:spPr>
        <a:xfrm rot="20700000">
          <a:off x="5044688" y="2877302"/>
          <a:ext cx="1860922" cy="606881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E496EE-B50A-41E3-8BCF-6F771EE167BD}">
      <dsp:nvSpPr>
        <dsp:cNvPr id="0" name=""/>
        <dsp:cNvSpPr/>
      </dsp:nvSpPr>
      <dsp:spPr>
        <a:xfrm>
          <a:off x="5862436" y="2130746"/>
          <a:ext cx="2022938" cy="16183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>
          <a:glow rad="1397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b="1" kern="1200">
              <a:latin typeface="+mn-lt"/>
              <a:cs typeface="Tahoma" pitchFamily="34" charset="0"/>
            </a:rPr>
            <a:t>Ameaça de produtos substitutos</a:t>
          </a:r>
          <a:endParaRPr lang="pt-PT" sz="2200" b="1" kern="1200" dirty="0">
            <a:latin typeface="+mn-lt"/>
            <a:cs typeface="Tahoma" pitchFamily="34" charset="0"/>
          </a:endParaRPr>
        </a:p>
      </dsp:txBody>
      <dsp:txXfrm>
        <a:off x="5909836" y="2178146"/>
        <a:ext cx="1928138" cy="1523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7DAEB-D13D-AD4E-B94A-6DCF6AABD98A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54E21-6FA6-4942-AFE0-6E2BDBAC11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4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44083">
              <a:defRPr/>
            </a:pPr>
            <a:r>
              <a:rPr lang="pt-PT" sz="1100" b="1">
                <a:ea typeface="Times New Roman" pitchFamily="18" charset="0"/>
                <a:cs typeface="Arial" pitchFamily="34" charset="0"/>
              </a:rPr>
              <a:t>A Estratégia de Marketing e a análise SWOT</a:t>
            </a:r>
          </a:p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3607-69D2-478B-AA38-C7A4558A7D3C}" type="slidenum">
              <a:rPr lang="pt-PT" smtClean="0"/>
              <a:pPr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4027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44083">
              <a:defRPr/>
            </a:pPr>
            <a:r>
              <a:rPr lang="pt-PT" sz="1100" b="1">
                <a:ea typeface="Times New Roman" pitchFamily="18" charset="0"/>
                <a:cs typeface="Arial" pitchFamily="34" charset="0"/>
              </a:rPr>
              <a:t>A Estratégia de Marketing e a análise SWOT</a:t>
            </a:r>
          </a:p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3607-69D2-478B-AA38-C7A4558A7D3C}" type="slidenum">
              <a:rPr lang="pt-PT" smtClean="0"/>
              <a:pPr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92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October 1,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October 1,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October 1,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October 1,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October 1,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October 1,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October 1,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October 1,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October 1,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October 1,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October 1,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October 1,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Gestão</a:t>
            </a:r>
            <a:r>
              <a:rPr lang="en-US" dirty="0"/>
              <a:t> 2020-2021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7848600" cy="2800837"/>
          </a:xfrm>
        </p:spPr>
        <p:txBody>
          <a:bodyPr>
            <a:normAutofit fontScale="92500" lnSpcReduction="10000"/>
          </a:bodyPr>
          <a:lstStyle/>
          <a:p>
            <a:r>
              <a:rPr lang="pt-PT" dirty="0"/>
              <a:t>Capítulo 7. O horizonte estratégico da gestão</a:t>
            </a:r>
          </a:p>
          <a:p>
            <a:endParaRPr lang="pt-PT" dirty="0"/>
          </a:p>
          <a:p>
            <a:endParaRPr lang="pt-PT" dirty="0"/>
          </a:p>
          <a:p>
            <a:endParaRPr lang="en-US" dirty="0"/>
          </a:p>
          <a:p>
            <a:pPr algn="r"/>
            <a:r>
              <a:rPr lang="en-US" dirty="0" err="1"/>
              <a:t>Luís</a:t>
            </a:r>
            <a:r>
              <a:rPr lang="en-US" dirty="0"/>
              <a:t> Mira da Silva</a:t>
            </a:r>
          </a:p>
          <a:p>
            <a:pPr algn="r"/>
            <a:r>
              <a:rPr lang="en-US" dirty="0"/>
              <a:t>Francisco Gomes da Silva</a:t>
            </a:r>
          </a:p>
          <a:p>
            <a:pPr algn="r"/>
            <a:r>
              <a:rPr lang="en-US" dirty="0"/>
              <a:t>Leonor Santos</a:t>
            </a:r>
          </a:p>
        </p:txBody>
      </p:sp>
    </p:spTree>
    <p:extLst>
      <p:ext uri="{BB962C8B-B14F-4D97-AF65-F5344CB8AC3E}">
        <p14:creationId xmlns:p14="http://schemas.microsoft.com/office/powerpoint/2010/main" val="782417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Modelo das Cinco Forças - </a:t>
            </a:r>
            <a:r>
              <a:rPr lang="pt-PT" dirty="0" err="1"/>
              <a:t>Porter</a:t>
            </a:r>
            <a:endParaRPr lang="pt-PT" dirty="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488164" y="3451916"/>
            <a:ext cx="2549352" cy="130585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anchor="ctr"/>
          <a:lstStyle>
            <a:defPPr>
              <a:defRPr lang="pt-PT"/>
            </a:defPPr>
            <a:lvl1pPr algn="ctr">
              <a:defRPr sz="2400" b="1">
                <a:solidFill>
                  <a:schemeClr val="bg1"/>
                </a:solidFill>
                <a:latin typeface="+mj-lt"/>
                <a:cs typeface="Tahoma" pitchFamily="34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r>
              <a:rPr lang="pt-PT" sz="1600" dirty="0"/>
              <a:t>Poder de negociação dos clientes</a:t>
            </a:r>
          </a:p>
        </p:txBody>
      </p:sp>
      <p:sp>
        <p:nvSpPr>
          <p:cNvPr id="24" name="TextBox 2"/>
          <p:cNvSpPr txBox="1"/>
          <p:nvPr/>
        </p:nvSpPr>
        <p:spPr>
          <a:xfrm>
            <a:off x="562802" y="2565249"/>
            <a:ext cx="3111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Tamanho e concentração dos clientes relativamente à empresa </a:t>
            </a:r>
          </a:p>
        </p:txBody>
      </p:sp>
      <p:sp>
        <p:nvSpPr>
          <p:cNvPr id="25" name="TextBox 16"/>
          <p:cNvSpPr txBox="1"/>
          <p:nvPr/>
        </p:nvSpPr>
        <p:spPr>
          <a:xfrm>
            <a:off x="625615" y="3808397"/>
            <a:ext cx="24790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Importância do produto da empresa na qualidade final do produto dos clientes </a:t>
            </a:r>
          </a:p>
        </p:txBody>
      </p:sp>
      <p:sp>
        <p:nvSpPr>
          <p:cNvPr id="26" name="TextBox 17"/>
          <p:cNvSpPr txBox="1"/>
          <p:nvPr/>
        </p:nvSpPr>
        <p:spPr>
          <a:xfrm>
            <a:off x="912700" y="5194944"/>
            <a:ext cx="24434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Potencial de redução de custos para os clientes que pode advir do produto da empresa</a:t>
            </a:r>
          </a:p>
        </p:txBody>
      </p:sp>
      <p:sp>
        <p:nvSpPr>
          <p:cNvPr id="27" name="TextBox 18"/>
          <p:cNvSpPr txBox="1"/>
          <p:nvPr/>
        </p:nvSpPr>
        <p:spPr>
          <a:xfrm>
            <a:off x="3047602" y="5656610"/>
            <a:ext cx="3337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Conhecimento por parte dos clientes acerca da estrutura de custos da empresa </a:t>
            </a:r>
          </a:p>
        </p:txBody>
      </p:sp>
      <p:sp>
        <p:nvSpPr>
          <p:cNvPr id="28" name="TextBox 19"/>
          <p:cNvSpPr txBox="1"/>
          <p:nvPr/>
        </p:nvSpPr>
        <p:spPr>
          <a:xfrm>
            <a:off x="6578582" y="5384952"/>
            <a:ext cx="2627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Ameaça de integração a jusante da cadeia por parte dos clientes</a:t>
            </a:r>
          </a:p>
        </p:txBody>
      </p:sp>
      <p:sp>
        <p:nvSpPr>
          <p:cNvPr id="29" name="TextBox 20"/>
          <p:cNvSpPr txBox="1"/>
          <p:nvPr/>
        </p:nvSpPr>
        <p:spPr>
          <a:xfrm>
            <a:off x="6840853" y="4274508"/>
            <a:ext cx="2268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Custos de mudança para os clientes</a:t>
            </a:r>
          </a:p>
        </p:txBody>
      </p:sp>
      <p:sp>
        <p:nvSpPr>
          <p:cNvPr id="30" name="TextBox 21"/>
          <p:cNvSpPr txBox="1"/>
          <p:nvPr/>
        </p:nvSpPr>
        <p:spPr>
          <a:xfrm>
            <a:off x="6882005" y="3104025"/>
            <a:ext cx="23457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Diferenciação dos produtos da empresa</a:t>
            </a:r>
          </a:p>
        </p:txBody>
      </p:sp>
      <p:sp>
        <p:nvSpPr>
          <p:cNvPr id="31" name="TextBox 23"/>
          <p:cNvSpPr txBox="1"/>
          <p:nvPr/>
        </p:nvSpPr>
        <p:spPr>
          <a:xfrm>
            <a:off x="5269399" y="1909496"/>
            <a:ext cx="36836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Volume total ou percentagem dos produtos da empresa que são comprados pelos clientes</a:t>
            </a:r>
          </a:p>
        </p:txBody>
      </p:sp>
      <p:cxnSp>
        <p:nvCxnSpPr>
          <p:cNvPr id="32" name="Straight Arrow Connector 6"/>
          <p:cNvCxnSpPr/>
          <p:nvPr/>
        </p:nvCxnSpPr>
        <p:spPr>
          <a:xfrm flipV="1">
            <a:off x="2772736" y="4107932"/>
            <a:ext cx="549733" cy="130409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24"/>
          <p:cNvCxnSpPr/>
          <p:nvPr/>
        </p:nvCxnSpPr>
        <p:spPr>
          <a:xfrm flipH="1">
            <a:off x="5146780" y="2589519"/>
            <a:ext cx="455074" cy="567131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25"/>
          <p:cNvCxnSpPr>
            <a:stCxn id="30" idx="1"/>
          </p:cNvCxnSpPr>
          <p:nvPr/>
        </p:nvCxnSpPr>
        <p:spPr>
          <a:xfrm flipH="1">
            <a:off x="6208739" y="3396413"/>
            <a:ext cx="673266" cy="307457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26"/>
          <p:cNvCxnSpPr/>
          <p:nvPr/>
        </p:nvCxnSpPr>
        <p:spPr>
          <a:xfrm flipV="1">
            <a:off x="4681689" y="4931735"/>
            <a:ext cx="0" cy="629435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27"/>
          <p:cNvCxnSpPr/>
          <p:nvPr/>
        </p:nvCxnSpPr>
        <p:spPr>
          <a:xfrm flipV="1">
            <a:off x="2824717" y="4757769"/>
            <a:ext cx="586051" cy="401701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28"/>
          <p:cNvCxnSpPr/>
          <p:nvPr/>
        </p:nvCxnSpPr>
        <p:spPr>
          <a:xfrm flipH="1" flipV="1">
            <a:off x="6167587" y="4896268"/>
            <a:ext cx="493985" cy="488684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29"/>
          <p:cNvCxnSpPr/>
          <p:nvPr/>
        </p:nvCxnSpPr>
        <p:spPr>
          <a:xfrm flipH="1" flipV="1">
            <a:off x="6167587" y="4096753"/>
            <a:ext cx="713766" cy="357612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0"/>
          <p:cNvCxnSpPr/>
          <p:nvPr/>
        </p:nvCxnSpPr>
        <p:spPr>
          <a:xfrm>
            <a:off x="2824717" y="3253666"/>
            <a:ext cx="531418" cy="347050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22"/>
          <p:cNvSpPr txBox="1"/>
          <p:nvPr/>
        </p:nvSpPr>
        <p:spPr>
          <a:xfrm>
            <a:off x="807118" y="1724829"/>
            <a:ext cx="43277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Peso dos custos do produto  da empresa no custo total do produto dos clientes </a:t>
            </a:r>
          </a:p>
        </p:txBody>
      </p:sp>
      <p:cxnSp>
        <p:nvCxnSpPr>
          <p:cNvPr id="41" name="Straight Arrow Connector 31"/>
          <p:cNvCxnSpPr/>
          <p:nvPr/>
        </p:nvCxnSpPr>
        <p:spPr>
          <a:xfrm>
            <a:off x="3795716" y="2589519"/>
            <a:ext cx="228109" cy="578336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834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Poder dos Clientes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37048" y="2424222"/>
            <a:ext cx="2160587" cy="35814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05613" y="1647825"/>
            <a:ext cx="2159000" cy="4302125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84438" y="1647825"/>
            <a:ext cx="4321175" cy="430212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630488" y="1719263"/>
            <a:ext cx="1873250" cy="72072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PT" sz="1400" b="1">
                <a:latin typeface="Trebuchet MS" pitchFamily="34" charset="0"/>
              </a:rPr>
              <a:t>O poder dos clientes é forte quando: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791075" y="1719263"/>
            <a:ext cx="1873250" cy="72072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PT" sz="1400" b="1" dirty="0">
                <a:latin typeface="Trebuchet MS" pitchFamily="34" charset="0"/>
              </a:rPr>
              <a:t>Condições no mercado da …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948488" y="1719263"/>
            <a:ext cx="1873250" cy="72072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PT" sz="1400" b="1">
                <a:latin typeface="Trebuchet MS" pitchFamily="34" charset="0"/>
              </a:rPr>
              <a:t>Implicações para a atractividade do mercado</a:t>
            </a: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337048" y="2836972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2484438" y="2852738"/>
            <a:ext cx="64785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265610" y="2476609"/>
            <a:ext cx="2232025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pt-PT" sz="900" b="1" dirty="0">
                <a:latin typeface="+mn-lt"/>
              </a:rPr>
              <a:t>O tamanho e a concentração dos clientes relativamente à empresa são: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811463" y="2613025"/>
            <a:ext cx="15113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ELEVADOS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265610" y="2886184"/>
            <a:ext cx="223202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900" b="1">
                <a:latin typeface="Trebuchet MS" pitchFamily="34" charset="0"/>
              </a:rPr>
              <a:t>O volume total ou a percentagem dos produtos da empresa que são comprados pelo principal cliente são: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2811463" y="3036888"/>
            <a:ext cx="15113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ELEVADOS</a:t>
            </a: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265610" y="3341797"/>
            <a:ext cx="2232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900" b="1">
                <a:latin typeface="Trebuchet MS" pitchFamily="34" charset="0"/>
              </a:rPr>
              <a:t>A diferenciação dos produtos da empresa é:</a:t>
            </a: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2811463" y="3395663"/>
            <a:ext cx="15113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REDUZIDA</a:t>
            </a: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265610" y="3700572"/>
            <a:ext cx="223202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900" b="1">
                <a:latin typeface="Trebuchet MS" pitchFamily="34" charset="0"/>
              </a:rPr>
              <a:t>Os custos de mudança para os clientes são: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2811463" y="3779838"/>
            <a:ext cx="15113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REDUZIDOS</a:t>
            </a: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300535" y="4052997"/>
            <a:ext cx="2232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900" b="1">
                <a:latin typeface="Trebuchet MS" pitchFamily="34" charset="0"/>
              </a:rPr>
              <a:t>A ameaça de integração a montante da cadeia por parte dos clientes é :</a:t>
            </a: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2846388" y="4144963"/>
            <a:ext cx="1511300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ELEVADA</a:t>
            </a: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300535" y="4365734"/>
            <a:ext cx="223202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900" b="1">
                <a:latin typeface="Trebuchet MS" pitchFamily="34" charset="0"/>
              </a:rPr>
              <a:t>O conhecimento por parte dos clientes acerca da estrutura de custos da empresa é:</a:t>
            </a:r>
          </a:p>
        </p:txBody>
      </p:sp>
      <p:sp>
        <p:nvSpPr>
          <p:cNvPr id="23" name="Text Box 41"/>
          <p:cNvSpPr txBox="1">
            <a:spLocks noChangeArrowheads="1"/>
          </p:cNvSpPr>
          <p:nvPr/>
        </p:nvSpPr>
        <p:spPr bwMode="auto">
          <a:xfrm>
            <a:off x="2846388" y="4519613"/>
            <a:ext cx="15113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ELEVADO</a:t>
            </a:r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337048" y="3268772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5" name="Line 46"/>
          <p:cNvSpPr>
            <a:spLocks noChangeShapeType="1"/>
          </p:cNvSpPr>
          <p:nvPr/>
        </p:nvSpPr>
        <p:spPr bwMode="auto">
          <a:xfrm>
            <a:off x="2484438" y="3284538"/>
            <a:ext cx="64785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6" name="Line 48"/>
          <p:cNvSpPr>
            <a:spLocks noChangeShapeType="1"/>
          </p:cNvSpPr>
          <p:nvPr/>
        </p:nvSpPr>
        <p:spPr bwMode="auto">
          <a:xfrm>
            <a:off x="338635" y="3629134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" name="Line 49"/>
          <p:cNvSpPr>
            <a:spLocks noChangeShapeType="1"/>
          </p:cNvSpPr>
          <p:nvPr/>
        </p:nvSpPr>
        <p:spPr bwMode="auto">
          <a:xfrm>
            <a:off x="2486025" y="3644900"/>
            <a:ext cx="64785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8" name="Line 51"/>
          <p:cNvSpPr>
            <a:spLocks noChangeShapeType="1"/>
          </p:cNvSpPr>
          <p:nvPr/>
        </p:nvSpPr>
        <p:spPr bwMode="auto">
          <a:xfrm>
            <a:off x="337048" y="3989497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" name="Line 52"/>
          <p:cNvSpPr>
            <a:spLocks noChangeShapeType="1"/>
          </p:cNvSpPr>
          <p:nvPr/>
        </p:nvSpPr>
        <p:spPr bwMode="auto">
          <a:xfrm>
            <a:off x="2484438" y="4005263"/>
            <a:ext cx="64785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0" name="Line 54"/>
          <p:cNvSpPr>
            <a:spLocks noChangeShapeType="1"/>
          </p:cNvSpPr>
          <p:nvPr/>
        </p:nvSpPr>
        <p:spPr bwMode="auto">
          <a:xfrm>
            <a:off x="338635" y="4349859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1" name="Line 55"/>
          <p:cNvSpPr>
            <a:spLocks noChangeShapeType="1"/>
          </p:cNvSpPr>
          <p:nvPr/>
        </p:nvSpPr>
        <p:spPr bwMode="auto">
          <a:xfrm>
            <a:off x="2486025" y="4365625"/>
            <a:ext cx="64785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2" name="Text Box 56"/>
          <p:cNvSpPr txBox="1">
            <a:spLocks noChangeArrowheads="1"/>
          </p:cNvSpPr>
          <p:nvPr/>
        </p:nvSpPr>
        <p:spPr bwMode="auto">
          <a:xfrm>
            <a:off x="2330450" y="1628775"/>
            <a:ext cx="225425" cy="234950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1000" b="1">
                <a:solidFill>
                  <a:schemeClr val="bg1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265610" y="4757847"/>
            <a:ext cx="2232025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pt-PT" sz="900" b="1" dirty="0">
                <a:latin typeface="+mn-lt"/>
              </a:rPr>
              <a:t>O </a:t>
            </a:r>
            <a:r>
              <a:rPr lang="pt-PT" sz="900" dirty="0">
                <a:latin typeface="+mn-lt"/>
              </a:rPr>
              <a:t>potencial de redução de custos para os clientes que pode advir do produto da empresa é</a:t>
            </a:r>
            <a:r>
              <a:rPr lang="pt-PT" sz="900" b="1" dirty="0">
                <a:latin typeface="+mn-lt"/>
              </a:rPr>
              <a:t>:</a:t>
            </a:r>
          </a:p>
        </p:txBody>
      </p:sp>
      <p:sp>
        <p:nvSpPr>
          <p:cNvPr id="34" name="Text Box 41"/>
          <p:cNvSpPr txBox="1">
            <a:spLocks noChangeArrowheads="1"/>
          </p:cNvSpPr>
          <p:nvPr/>
        </p:nvSpPr>
        <p:spPr bwMode="auto">
          <a:xfrm>
            <a:off x="2811463" y="4911725"/>
            <a:ext cx="15113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REDUZIDO</a:t>
            </a:r>
          </a:p>
        </p:txBody>
      </p:sp>
      <p:sp>
        <p:nvSpPr>
          <p:cNvPr id="35" name="Line 54"/>
          <p:cNvSpPr>
            <a:spLocks noChangeShapeType="1"/>
          </p:cNvSpPr>
          <p:nvPr/>
        </p:nvSpPr>
        <p:spPr bwMode="auto">
          <a:xfrm>
            <a:off x="338635" y="4741972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6" name="Line 55"/>
          <p:cNvSpPr>
            <a:spLocks noChangeShapeType="1"/>
          </p:cNvSpPr>
          <p:nvPr/>
        </p:nvSpPr>
        <p:spPr bwMode="auto">
          <a:xfrm>
            <a:off x="2486025" y="4757738"/>
            <a:ext cx="64785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397373" y="5157897"/>
            <a:ext cx="2232025" cy="382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pt-PT" sz="900" b="1" dirty="0">
                <a:latin typeface="+mn-lt"/>
              </a:rPr>
              <a:t>A </a:t>
            </a:r>
            <a:r>
              <a:rPr lang="pt-PT" sz="900" dirty="0">
                <a:latin typeface="+mn-lt"/>
              </a:rPr>
              <a:t>importância do produto da empresa na qualidade final do produto dos clientes é</a:t>
            </a:r>
            <a:r>
              <a:rPr lang="pt-PT" sz="900" b="1" dirty="0">
                <a:latin typeface="+mn-lt"/>
              </a:rPr>
              <a:t>:</a:t>
            </a: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2843213" y="5311775"/>
            <a:ext cx="151130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REDUZIDA</a:t>
            </a:r>
          </a:p>
        </p:txBody>
      </p:sp>
      <p:sp>
        <p:nvSpPr>
          <p:cNvPr id="39" name="Line 54"/>
          <p:cNvSpPr>
            <a:spLocks noChangeShapeType="1"/>
          </p:cNvSpPr>
          <p:nvPr/>
        </p:nvSpPr>
        <p:spPr bwMode="auto">
          <a:xfrm>
            <a:off x="337048" y="5142022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0" name="Line 55"/>
          <p:cNvSpPr>
            <a:spLocks noChangeShapeType="1"/>
          </p:cNvSpPr>
          <p:nvPr/>
        </p:nvSpPr>
        <p:spPr bwMode="auto">
          <a:xfrm>
            <a:off x="2484438" y="5157788"/>
            <a:ext cx="64785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300535" y="5550009"/>
            <a:ext cx="2232025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pt-PT" sz="900" b="1" dirty="0">
                <a:latin typeface="+mn-lt"/>
              </a:rPr>
              <a:t>O </a:t>
            </a:r>
            <a:r>
              <a:rPr lang="pt-PT" sz="900" dirty="0">
                <a:latin typeface="+mn-lt"/>
              </a:rPr>
              <a:t>peso dos custos do produto da empresa no custo total do produto dos clientes é:</a:t>
            </a:r>
            <a:endParaRPr lang="pt-PT" sz="900" b="1" dirty="0">
              <a:latin typeface="+mn-lt"/>
            </a:endParaRP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2846388" y="5703888"/>
            <a:ext cx="15113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REDUZIDO</a:t>
            </a:r>
          </a:p>
        </p:txBody>
      </p:sp>
      <p:sp>
        <p:nvSpPr>
          <p:cNvPr id="43" name="Line 54"/>
          <p:cNvSpPr>
            <a:spLocks noChangeShapeType="1"/>
          </p:cNvSpPr>
          <p:nvPr/>
        </p:nvSpPr>
        <p:spPr bwMode="auto">
          <a:xfrm>
            <a:off x="337048" y="5534134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4" name="Line 55"/>
          <p:cNvSpPr>
            <a:spLocks noChangeShapeType="1"/>
          </p:cNvSpPr>
          <p:nvPr/>
        </p:nvSpPr>
        <p:spPr bwMode="auto">
          <a:xfrm>
            <a:off x="2484438" y="5549900"/>
            <a:ext cx="64785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3854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Modelo das Cinco Forças - </a:t>
            </a:r>
            <a:r>
              <a:rPr lang="pt-PT" dirty="0" err="1"/>
              <a:t>Porter</a:t>
            </a:r>
            <a:endParaRPr lang="pt-PT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399395" y="2869486"/>
            <a:ext cx="2549352" cy="130585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anchor="ctr"/>
          <a:lstStyle>
            <a:defPPr>
              <a:defRPr lang="pt-PT"/>
            </a:defPPr>
            <a:lvl1pPr algn="ctr">
              <a:defRPr sz="2400" b="1">
                <a:solidFill>
                  <a:schemeClr val="bg1"/>
                </a:solidFill>
                <a:latin typeface="+mj-lt"/>
                <a:cs typeface="Tahoma" pitchFamily="34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r>
              <a:rPr lang="pt-PT" sz="1600" dirty="0"/>
              <a:t>Ameaça de produtos substitutos</a:t>
            </a:r>
          </a:p>
        </p:txBody>
      </p:sp>
      <p:sp>
        <p:nvSpPr>
          <p:cNvPr id="5" name="TextBox 16"/>
          <p:cNvSpPr txBox="1"/>
          <p:nvPr/>
        </p:nvSpPr>
        <p:spPr>
          <a:xfrm>
            <a:off x="325760" y="3060747"/>
            <a:ext cx="22330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Propensão dos clientes para substituir o produto </a:t>
            </a:r>
          </a:p>
        </p:txBody>
      </p:sp>
      <p:sp>
        <p:nvSpPr>
          <p:cNvPr id="6" name="TextBox 20"/>
          <p:cNvSpPr txBox="1"/>
          <p:nvPr/>
        </p:nvSpPr>
        <p:spPr>
          <a:xfrm>
            <a:off x="6875748" y="2645249"/>
            <a:ext cx="22682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Relação preço-performance dos produtos substitutos quando comparada com o produto da empresa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58844" y="3465909"/>
            <a:ext cx="624062" cy="0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29"/>
          <p:cNvCxnSpPr/>
          <p:nvPr/>
        </p:nvCxnSpPr>
        <p:spPr>
          <a:xfrm flipH="1">
            <a:off x="6147651" y="3465909"/>
            <a:ext cx="644778" cy="0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895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Ameaça de Substitutos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0017" y="3115469"/>
            <a:ext cx="2089150" cy="15113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77050" y="2323307"/>
            <a:ext cx="2159000" cy="2303462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555875" y="2323307"/>
            <a:ext cx="4321175" cy="230346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701925" y="2394744"/>
            <a:ext cx="1873250" cy="72072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PT" sz="1400" b="1">
                <a:latin typeface="Trebuchet MS" pitchFamily="34" charset="0"/>
              </a:rPr>
              <a:t>O ameaça dos substitutos é maior quando: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862512" y="2394744"/>
            <a:ext cx="1873250" cy="72072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PT" sz="1400" b="1" dirty="0">
                <a:latin typeface="Trebuchet MS" pitchFamily="34" charset="0"/>
              </a:rPr>
              <a:t>Condições no mercado da …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019925" y="2394744"/>
            <a:ext cx="1873250" cy="72072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PT" sz="1400" b="1">
                <a:latin typeface="Trebuchet MS" pitchFamily="34" charset="0"/>
              </a:rPr>
              <a:t>Implicações para a atractividade do mercado</a:t>
            </a: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440017" y="3777457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2555875" y="3777457"/>
            <a:ext cx="64785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368579" y="3223419"/>
            <a:ext cx="22320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000" b="1">
                <a:latin typeface="Trebuchet MS" pitchFamily="34" charset="0"/>
              </a:rPr>
              <a:t>A propensão dos clientes para substituir o produto é: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882900" y="3361532"/>
            <a:ext cx="15113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ELEVADA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368579" y="3866357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000" b="1">
                <a:latin typeface="Trebuchet MS" pitchFamily="34" charset="0"/>
              </a:rPr>
              <a:t>A relação preço-performance dos produtos substitutos relativamente ao produto da empresa é: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882900" y="4079082"/>
            <a:ext cx="15113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ELEVADA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2401887" y="2304257"/>
            <a:ext cx="225425" cy="234950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1000" b="1">
                <a:solidFill>
                  <a:schemeClr val="bg1"/>
                </a:solidFill>
                <a:latin typeface="Trebuchet MS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83841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Modelo das Cinco Forças - </a:t>
            </a:r>
            <a:r>
              <a:rPr lang="pt-PT" dirty="0" err="1"/>
              <a:t>Porter</a:t>
            </a:r>
            <a:endParaRPr lang="pt-PT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550337" y="3505756"/>
            <a:ext cx="2549352" cy="130585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anchor="ctr"/>
          <a:lstStyle>
            <a:defPPr>
              <a:defRPr lang="pt-PT"/>
            </a:defPPr>
            <a:lvl1pPr algn="ctr">
              <a:defRPr sz="2400" b="1">
                <a:solidFill>
                  <a:schemeClr val="bg1"/>
                </a:solidFill>
                <a:latin typeface="+mj-lt"/>
                <a:cs typeface="Tahoma" pitchFamily="34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r>
              <a:rPr lang="pt-PT" sz="1600" dirty="0"/>
              <a:t>Rivalidade competitiva</a:t>
            </a:r>
          </a:p>
        </p:txBody>
      </p:sp>
      <p:sp>
        <p:nvSpPr>
          <p:cNvPr id="10" name="TextBox 2"/>
          <p:cNvSpPr txBox="1"/>
          <p:nvPr/>
        </p:nvSpPr>
        <p:spPr>
          <a:xfrm>
            <a:off x="500973" y="2038771"/>
            <a:ext cx="275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Número de empresas que fornecem produtos em condições similares </a:t>
            </a:r>
          </a:p>
        </p:txBody>
      </p:sp>
      <p:sp>
        <p:nvSpPr>
          <p:cNvPr id="11" name="TextBox 16"/>
          <p:cNvSpPr txBox="1"/>
          <p:nvPr/>
        </p:nvSpPr>
        <p:spPr>
          <a:xfrm>
            <a:off x="571241" y="5195975"/>
            <a:ext cx="2388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Aposta estratégica no produto, por parte da concorrência</a:t>
            </a:r>
          </a:p>
        </p:txBody>
      </p:sp>
      <p:sp>
        <p:nvSpPr>
          <p:cNvPr id="12" name="TextBox 17"/>
          <p:cNvSpPr txBox="1"/>
          <p:nvPr/>
        </p:nvSpPr>
        <p:spPr>
          <a:xfrm>
            <a:off x="1005699" y="3617834"/>
            <a:ext cx="12241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Barreiras à saída </a:t>
            </a:r>
          </a:p>
        </p:txBody>
      </p:sp>
      <p:sp>
        <p:nvSpPr>
          <p:cNvPr id="13" name="TextBox 18"/>
          <p:cNvSpPr txBox="1"/>
          <p:nvPr/>
        </p:nvSpPr>
        <p:spPr>
          <a:xfrm>
            <a:off x="3707977" y="5687622"/>
            <a:ext cx="228261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Diferenças entre os concorrentes </a:t>
            </a:r>
          </a:p>
        </p:txBody>
      </p:sp>
      <p:sp>
        <p:nvSpPr>
          <p:cNvPr id="14" name="TextBox 19"/>
          <p:cNvSpPr txBox="1"/>
          <p:nvPr/>
        </p:nvSpPr>
        <p:spPr>
          <a:xfrm>
            <a:off x="6869195" y="5506199"/>
            <a:ext cx="241519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Custos de mudança para os clientes </a:t>
            </a:r>
          </a:p>
        </p:txBody>
      </p:sp>
      <p:sp>
        <p:nvSpPr>
          <p:cNvPr id="15" name="TextBox 20"/>
          <p:cNvSpPr txBox="1"/>
          <p:nvPr/>
        </p:nvSpPr>
        <p:spPr>
          <a:xfrm>
            <a:off x="7056791" y="3614744"/>
            <a:ext cx="2268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Diferenciação do produto </a:t>
            </a:r>
          </a:p>
        </p:txBody>
      </p:sp>
      <p:sp>
        <p:nvSpPr>
          <p:cNvPr id="16" name="TextBox 21"/>
          <p:cNvSpPr txBox="1"/>
          <p:nvPr/>
        </p:nvSpPr>
        <p:spPr>
          <a:xfrm>
            <a:off x="6521683" y="2176706"/>
            <a:ext cx="1734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Custos fixos </a:t>
            </a:r>
          </a:p>
        </p:txBody>
      </p:sp>
      <p:sp>
        <p:nvSpPr>
          <p:cNvPr id="17" name="TextBox 23"/>
          <p:cNvSpPr txBox="1"/>
          <p:nvPr/>
        </p:nvSpPr>
        <p:spPr>
          <a:xfrm>
            <a:off x="3629157" y="1836396"/>
            <a:ext cx="23614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Taxa de crescimento do sector </a:t>
            </a:r>
          </a:p>
        </p:txBody>
      </p:sp>
      <p:cxnSp>
        <p:nvCxnSpPr>
          <p:cNvPr id="18" name="Straight Arrow Connector 6"/>
          <p:cNvCxnSpPr/>
          <p:nvPr/>
        </p:nvCxnSpPr>
        <p:spPr>
          <a:xfrm>
            <a:off x="2673093" y="3941000"/>
            <a:ext cx="624062" cy="0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4"/>
          <p:cNvCxnSpPr/>
          <p:nvPr/>
        </p:nvCxnSpPr>
        <p:spPr>
          <a:xfrm>
            <a:off x="4789395" y="2563780"/>
            <a:ext cx="0" cy="547679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5"/>
          <p:cNvCxnSpPr/>
          <p:nvPr/>
        </p:nvCxnSpPr>
        <p:spPr>
          <a:xfrm flipH="1">
            <a:off x="6329883" y="2837619"/>
            <a:ext cx="432049" cy="365770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6"/>
          <p:cNvCxnSpPr/>
          <p:nvPr/>
        </p:nvCxnSpPr>
        <p:spPr>
          <a:xfrm flipV="1">
            <a:off x="4876102" y="4995125"/>
            <a:ext cx="0" cy="629435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7"/>
          <p:cNvCxnSpPr/>
          <p:nvPr/>
        </p:nvCxnSpPr>
        <p:spPr>
          <a:xfrm flipV="1">
            <a:off x="2785530" y="4811609"/>
            <a:ext cx="586051" cy="401701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8"/>
          <p:cNvCxnSpPr/>
          <p:nvPr/>
        </p:nvCxnSpPr>
        <p:spPr>
          <a:xfrm flipH="1" flipV="1">
            <a:off x="6514940" y="4995125"/>
            <a:ext cx="493985" cy="488684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9"/>
          <p:cNvCxnSpPr/>
          <p:nvPr/>
        </p:nvCxnSpPr>
        <p:spPr>
          <a:xfrm flipH="1">
            <a:off x="6322864" y="3937910"/>
            <a:ext cx="644778" cy="0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30"/>
          <p:cNvCxnSpPr/>
          <p:nvPr/>
        </p:nvCxnSpPr>
        <p:spPr>
          <a:xfrm>
            <a:off x="3105986" y="2983519"/>
            <a:ext cx="382338" cy="347050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069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Rivalidade Competitiva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25839" y="2867819"/>
            <a:ext cx="2089150" cy="33655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78638" y="2075657"/>
            <a:ext cx="2159000" cy="4157662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557463" y="2075657"/>
            <a:ext cx="4321175" cy="415766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864100" y="2147094"/>
            <a:ext cx="1873250" cy="72072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PT" sz="1400" b="1" dirty="0">
                <a:latin typeface="Trebuchet MS" pitchFamily="34" charset="0"/>
              </a:rPr>
              <a:t>Condições no mercado da …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021513" y="2147094"/>
            <a:ext cx="1873250" cy="72072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PT" sz="1400" b="1">
                <a:latin typeface="Trebuchet MS" pitchFamily="34" charset="0"/>
              </a:rPr>
              <a:t>Implicações para a atractividade do mercado</a:t>
            </a: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25839" y="3305969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2557463" y="3305969"/>
            <a:ext cx="64785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54401" y="2867819"/>
            <a:ext cx="22320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000" b="1">
                <a:latin typeface="Trebuchet MS" pitchFamily="34" charset="0"/>
              </a:rPr>
              <a:t>O número de empresas que fornecem produtos em condições similares é: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2884488" y="2931319"/>
            <a:ext cx="15113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ELEVADO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354401" y="3353594"/>
            <a:ext cx="2232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000" b="1">
                <a:latin typeface="Trebuchet MS" pitchFamily="34" charset="0"/>
              </a:rPr>
              <a:t>A taxa de crescimento do sector é: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2884488" y="3417094"/>
            <a:ext cx="15113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REDUZIDA</a:t>
            </a:r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354401" y="3850482"/>
            <a:ext cx="22320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000" b="1">
                <a:latin typeface="Trebuchet MS" pitchFamily="34" charset="0"/>
              </a:rPr>
              <a:t>Os custos fixos são:</a:t>
            </a: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2884488" y="3839369"/>
            <a:ext cx="15113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ELEVADOS</a:t>
            </a: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354401" y="4210844"/>
            <a:ext cx="22320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000" b="1">
                <a:latin typeface="Trebuchet MS" pitchFamily="34" charset="0"/>
              </a:rPr>
              <a:t>A diferenciação do produto é:</a:t>
            </a: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2884488" y="4199732"/>
            <a:ext cx="15113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REDUZIDA</a:t>
            </a:r>
          </a:p>
        </p:txBody>
      </p:sp>
      <p:sp>
        <p:nvSpPr>
          <p:cNvPr id="19" name="Text Box 34"/>
          <p:cNvSpPr txBox="1">
            <a:spLocks noChangeArrowheads="1"/>
          </p:cNvSpPr>
          <p:nvPr/>
        </p:nvSpPr>
        <p:spPr bwMode="auto">
          <a:xfrm>
            <a:off x="354401" y="4558507"/>
            <a:ext cx="22320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000" b="1">
                <a:latin typeface="Trebuchet MS" pitchFamily="34" charset="0"/>
              </a:rPr>
              <a:t>Os custos de mudança para os clientes são:</a:t>
            </a: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2884488" y="4622007"/>
            <a:ext cx="15113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REDUZIDOS</a:t>
            </a:r>
          </a:p>
        </p:txBody>
      </p:sp>
      <p:sp>
        <p:nvSpPr>
          <p:cNvPr id="21" name="Text Box 39"/>
          <p:cNvSpPr txBox="1">
            <a:spLocks noChangeArrowheads="1"/>
          </p:cNvSpPr>
          <p:nvPr/>
        </p:nvSpPr>
        <p:spPr bwMode="auto">
          <a:xfrm>
            <a:off x="354401" y="5044282"/>
            <a:ext cx="22320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000" b="1">
                <a:latin typeface="Trebuchet MS" pitchFamily="34" charset="0"/>
              </a:rPr>
              <a:t>As diferenças entre os concorrentes são:</a:t>
            </a: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2884488" y="5107782"/>
            <a:ext cx="15113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REDUZIDAS</a:t>
            </a:r>
          </a:p>
        </p:txBody>
      </p:sp>
      <p:sp>
        <p:nvSpPr>
          <p:cNvPr id="23" name="Text Box 44"/>
          <p:cNvSpPr txBox="1">
            <a:spLocks noChangeArrowheads="1"/>
          </p:cNvSpPr>
          <p:nvPr/>
        </p:nvSpPr>
        <p:spPr bwMode="auto">
          <a:xfrm>
            <a:off x="354401" y="5542757"/>
            <a:ext cx="22320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000" b="1">
                <a:latin typeface="Trebuchet MS" pitchFamily="34" charset="0"/>
              </a:rPr>
              <a:t>As barreiras à saida são:</a:t>
            </a:r>
          </a:p>
        </p:txBody>
      </p: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2884488" y="5531644"/>
            <a:ext cx="15113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ELEVADAS</a:t>
            </a:r>
          </a:p>
        </p:txBody>
      </p:sp>
      <p:sp>
        <p:nvSpPr>
          <p:cNvPr id="25" name="Line 49"/>
          <p:cNvSpPr>
            <a:spLocks noChangeShapeType="1"/>
          </p:cNvSpPr>
          <p:nvPr/>
        </p:nvSpPr>
        <p:spPr bwMode="auto">
          <a:xfrm>
            <a:off x="425839" y="3791744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6" name="Line 50"/>
          <p:cNvSpPr>
            <a:spLocks noChangeShapeType="1"/>
          </p:cNvSpPr>
          <p:nvPr/>
        </p:nvSpPr>
        <p:spPr bwMode="auto">
          <a:xfrm>
            <a:off x="2557463" y="3791744"/>
            <a:ext cx="64785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" name="Line 52"/>
          <p:cNvSpPr>
            <a:spLocks noChangeShapeType="1"/>
          </p:cNvSpPr>
          <p:nvPr/>
        </p:nvSpPr>
        <p:spPr bwMode="auto">
          <a:xfrm>
            <a:off x="427426" y="4150519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8" name="Line 53"/>
          <p:cNvSpPr>
            <a:spLocks noChangeShapeType="1"/>
          </p:cNvSpPr>
          <p:nvPr/>
        </p:nvSpPr>
        <p:spPr bwMode="auto">
          <a:xfrm>
            <a:off x="2559050" y="4150519"/>
            <a:ext cx="64785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" name="Line 55"/>
          <p:cNvSpPr>
            <a:spLocks noChangeShapeType="1"/>
          </p:cNvSpPr>
          <p:nvPr/>
        </p:nvSpPr>
        <p:spPr bwMode="auto">
          <a:xfrm>
            <a:off x="425839" y="4510882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0" name="Line 56"/>
          <p:cNvSpPr>
            <a:spLocks noChangeShapeType="1"/>
          </p:cNvSpPr>
          <p:nvPr/>
        </p:nvSpPr>
        <p:spPr bwMode="auto">
          <a:xfrm>
            <a:off x="2557463" y="4510882"/>
            <a:ext cx="64785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1" name="Line 58"/>
          <p:cNvSpPr>
            <a:spLocks noChangeShapeType="1"/>
          </p:cNvSpPr>
          <p:nvPr/>
        </p:nvSpPr>
        <p:spPr bwMode="auto">
          <a:xfrm>
            <a:off x="425839" y="4996657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2" name="Line 59"/>
          <p:cNvSpPr>
            <a:spLocks noChangeShapeType="1"/>
          </p:cNvSpPr>
          <p:nvPr/>
        </p:nvSpPr>
        <p:spPr bwMode="auto">
          <a:xfrm>
            <a:off x="2557463" y="4996657"/>
            <a:ext cx="64785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3" name="Line 61"/>
          <p:cNvSpPr>
            <a:spLocks noChangeShapeType="1"/>
          </p:cNvSpPr>
          <p:nvPr/>
        </p:nvSpPr>
        <p:spPr bwMode="auto">
          <a:xfrm>
            <a:off x="425839" y="5482432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4" name="Line 62"/>
          <p:cNvSpPr>
            <a:spLocks noChangeShapeType="1"/>
          </p:cNvSpPr>
          <p:nvPr/>
        </p:nvSpPr>
        <p:spPr bwMode="auto">
          <a:xfrm>
            <a:off x="2557463" y="5482432"/>
            <a:ext cx="64785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5" name="Rectangle 63"/>
          <p:cNvSpPr>
            <a:spLocks noChangeArrowheads="1"/>
          </p:cNvSpPr>
          <p:nvPr/>
        </p:nvSpPr>
        <p:spPr bwMode="auto">
          <a:xfrm>
            <a:off x="2703513" y="2147094"/>
            <a:ext cx="1873250" cy="72072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PT" sz="1400" b="1">
                <a:latin typeface="Trebuchet MS" pitchFamily="34" charset="0"/>
              </a:rPr>
              <a:t>A rivalidade competitiva é mais severa quando:</a:t>
            </a:r>
          </a:p>
        </p:txBody>
      </p:sp>
      <p:sp>
        <p:nvSpPr>
          <p:cNvPr id="36" name="Text Box 64"/>
          <p:cNvSpPr txBox="1">
            <a:spLocks noChangeArrowheads="1"/>
          </p:cNvSpPr>
          <p:nvPr/>
        </p:nvSpPr>
        <p:spPr bwMode="auto">
          <a:xfrm>
            <a:off x="2403475" y="2056607"/>
            <a:ext cx="225425" cy="234950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1000" b="1">
                <a:solidFill>
                  <a:schemeClr val="bg1"/>
                </a:solidFill>
                <a:latin typeface="Trebuchet MS" pitchFamily="34" charset="0"/>
              </a:rPr>
              <a:t>5</a:t>
            </a:r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>
            <a:off x="354401" y="5861844"/>
            <a:ext cx="2232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000" b="1">
                <a:latin typeface="Trebuchet MS" pitchFamily="34" charset="0"/>
              </a:rPr>
              <a:t>A aposta estratégica no produto, por parte da concorrência, é:</a:t>
            </a:r>
          </a:p>
        </p:txBody>
      </p:sp>
      <p:sp>
        <p:nvSpPr>
          <p:cNvPr id="38" name="Text Box 45"/>
          <p:cNvSpPr txBox="1">
            <a:spLocks noChangeArrowheads="1"/>
          </p:cNvSpPr>
          <p:nvPr/>
        </p:nvSpPr>
        <p:spPr bwMode="auto">
          <a:xfrm>
            <a:off x="2884488" y="5941219"/>
            <a:ext cx="151130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ELEVADA</a:t>
            </a:r>
          </a:p>
        </p:txBody>
      </p:sp>
      <p:sp>
        <p:nvSpPr>
          <p:cNvPr id="39" name="Line 61"/>
          <p:cNvSpPr>
            <a:spLocks noChangeShapeType="1"/>
          </p:cNvSpPr>
          <p:nvPr/>
        </p:nvSpPr>
        <p:spPr bwMode="auto">
          <a:xfrm>
            <a:off x="425839" y="5801519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0" name="Line 62"/>
          <p:cNvSpPr>
            <a:spLocks noChangeShapeType="1"/>
          </p:cNvSpPr>
          <p:nvPr/>
        </p:nvSpPr>
        <p:spPr bwMode="auto">
          <a:xfrm>
            <a:off x="2557463" y="5801519"/>
            <a:ext cx="64785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876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Avaliação final: exemplo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001661" y="6312894"/>
            <a:ext cx="733864" cy="274320"/>
          </a:xfrm>
        </p:spPr>
        <p:txBody>
          <a:bodyPr/>
          <a:lstStyle/>
          <a:p>
            <a:fld id="{29392011-AA4F-47F3-83A8-99F3025A681D}" type="slidenum">
              <a:rPr lang="pt-PT" smtClean="0"/>
              <a:pPr/>
              <a:t>16</a:t>
            </a:fld>
            <a:endParaRPr lang="pt-PT"/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694690" y="3648458"/>
            <a:ext cx="2177655" cy="115497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PT" b="1" dirty="0">
                <a:solidFill>
                  <a:srgbClr val="002060"/>
                </a:solidFill>
                <a:latin typeface="+mn-lt"/>
                <a:cs typeface="Tahoma" pitchFamily="34" charset="0"/>
              </a:rPr>
              <a:t>Poder de negociação dos fornecedores</a:t>
            </a: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3575010" y="1772816"/>
            <a:ext cx="2496522" cy="968246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PT" b="1" dirty="0">
                <a:solidFill>
                  <a:srgbClr val="002060"/>
                </a:solidFill>
                <a:latin typeface="+mn-lt"/>
                <a:cs typeface="Tahoma" pitchFamily="34" charset="0"/>
              </a:rPr>
              <a:t>Ameaça de entrada de novos concorrentes</a:t>
            </a:r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6620204" y="3648458"/>
            <a:ext cx="2056252" cy="115497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PT" b="1" dirty="0">
                <a:solidFill>
                  <a:srgbClr val="002060"/>
                </a:solidFill>
                <a:latin typeface="+mn-lt"/>
                <a:cs typeface="Tahoma" pitchFamily="34" charset="0"/>
              </a:rPr>
              <a:t>Poder de negociação dos clientes</a:t>
            </a: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3491880" y="5683112"/>
            <a:ext cx="2506169" cy="886472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PT" b="1" dirty="0">
                <a:solidFill>
                  <a:srgbClr val="002060"/>
                </a:solidFill>
                <a:latin typeface="+mn-lt"/>
                <a:cs typeface="Tahoma" pitchFamily="34" charset="0"/>
              </a:rPr>
              <a:t>Ameaça de produtos substitutos</a:t>
            </a: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3871395" y="3648457"/>
            <a:ext cx="1915725" cy="115497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PT" b="1" dirty="0">
                <a:solidFill>
                  <a:srgbClr val="002060"/>
                </a:solidFill>
                <a:latin typeface="+mn-lt"/>
              </a:rPr>
              <a:t>Rivalidade Competitiva</a:t>
            </a:r>
          </a:p>
          <a:p>
            <a:pPr algn="ctr" eaLnBrk="1" hangingPunct="1"/>
            <a:endParaRPr lang="pt-PT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8" name="AutoShape 10"/>
          <p:cNvSpPr>
            <a:spLocks noChangeArrowheads="1"/>
          </p:cNvSpPr>
          <p:nvPr/>
        </p:nvSpPr>
        <p:spPr bwMode="auto">
          <a:xfrm>
            <a:off x="4571331" y="2847198"/>
            <a:ext cx="414941" cy="654670"/>
          </a:xfrm>
          <a:prstGeom prst="downArrow">
            <a:avLst>
              <a:gd name="adj1" fmla="val 50000"/>
              <a:gd name="adj2" fmla="val 39823"/>
            </a:avLst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Trebuchet MS" pitchFamily="34" charset="0"/>
            </a:endParaRPr>
          </a:p>
        </p:txBody>
      </p:sp>
      <p:sp>
        <p:nvSpPr>
          <p:cNvPr id="59" name="AutoShape 11"/>
          <p:cNvSpPr>
            <a:spLocks noChangeArrowheads="1"/>
          </p:cNvSpPr>
          <p:nvPr/>
        </p:nvSpPr>
        <p:spPr bwMode="auto">
          <a:xfrm flipV="1">
            <a:off x="4620903" y="4967599"/>
            <a:ext cx="414941" cy="652850"/>
          </a:xfrm>
          <a:prstGeom prst="downArrow">
            <a:avLst>
              <a:gd name="adj1" fmla="val 50000"/>
              <a:gd name="adj2" fmla="val 39712"/>
            </a:avLst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Trebuchet MS" pitchFamily="34" charset="0"/>
            </a:endParaRPr>
          </a:p>
        </p:txBody>
      </p:sp>
      <p:sp>
        <p:nvSpPr>
          <p:cNvPr id="60" name="AutoShape 13"/>
          <p:cNvSpPr>
            <a:spLocks noChangeArrowheads="1"/>
          </p:cNvSpPr>
          <p:nvPr/>
        </p:nvSpPr>
        <p:spPr bwMode="auto">
          <a:xfrm rot="5400000">
            <a:off x="6005510" y="3920773"/>
            <a:ext cx="432809" cy="627919"/>
          </a:xfrm>
          <a:prstGeom prst="downArrow">
            <a:avLst>
              <a:gd name="adj1" fmla="val 50000"/>
              <a:gd name="adj2" fmla="val 35924"/>
            </a:avLst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Trebuchet MS" pitchFamily="34" charset="0"/>
            </a:endParaRPr>
          </a:p>
        </p:txBody>
      </p:sp>
      <p:sp>
        <p:nvSpPr>
          <p:cNvPr id="61" name="AutoShape 14"/>
          <p:cNvSpPr>
            <a:spLocks noChangeArrowheads="1"/>
          </p:cNvSpPr>
          <p:nvPr/>
        </p:nvSpPr>
        <p:spPr bwMode="auto">
          <a:xfrm rot="16200000">
            <a:off x="3185381" y="3918954"/>
            <a:ext cx="432809" cy="627919"/>
          </a:xfrm>
          <a:prstGeom prst="downArrow">
            <a:avLst>
              <a:gd name="adj1" fmla="val 50000"/>
              <a:gd name="adj2" fmla="val 35924"/>
            </a:avLst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Trebuchet MS" pitchFamily="34" charset="0"/>
            </a:endParaRPr>
          </a:p>
        </p:txBody>
      </p:sp>
      <p:sp>
        <p:nvSpPr>
          <p:cNvPr id="62" name="Text Box 18"/>
          <p:cNvSpPr txBox="1">
            <a:spLocks noChangeArrowheads="1"/>
          </p:cNvSpPr>
          <p:nvPr/>
        </p:nvSpPr>
        <p:spPr bwMode="auto">
          <a:xfrm>
            <a:off x="4968829" y="2851563"/>
            <a:ext cx="1368186" cy="360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PT" sz="1100" b="1" dirty="0">
                <a:solidFill>
                  <a:srgbClr val="FF0000"/>
                </a:solidFill>
                <a:latin typeface="Trebuchet MS" pitchFamily="34" charset="0"/>
              </a:rPr>
              <a:t>Altamente desfavorável</a:t>
            </a:r>
            <a:endParaRPr lang="pt-PT" sz="11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2707541" y="3212356"/>
            <a:ext cx="1008204" cy="359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PT" sz="1100" b="1" dirty="0">
                <a:solidFill>
                  <a:srgbClr val="0000FF"/>
                </a:solidFill>
                <a:latin typeface="Trebuchet MS" pitchFamily="34" charset="0"/>
              </a:rPr>
              <a:t>Altamente favorável</a:t>
            </a:r>
            <a:endParaRPr lang="pt-PT" sz="1100" dirty="0">
              <a:latin typeface="Trebuchet MS" pitchFamily="34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5688937" y="4832065"/>
            <a:ext cx="1296155" cy="425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PT" sz="1100" b="1" dirty="0">
                <a:solidFill>
                  <a:srgbClr val="FF0000"/>
                </a:solidFill>
                <a:latin typeface="Trebuchet MS" pitchFamily="34" charset="0"/>
              </a:rPr>
              <a:t>Moderadamente desfavorável</a:t>
            </a:r>
            <a:endParaRPr lang="pt-PT" sz="11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65" name="Text Box 22"/>
          <p:cNvSpPr txBox="1">
            <a:spLocks noChangeArrowheads="1"/>
          </p:cNvSpPr>
          <p:nvPr/>
        </p:nvSpPr>
        <p:spPr bwMode="auto">
          <a:xfrm>
            <a:off x="3211643" y="5102434"/>
            <a:ext cx="1371571" cy="432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PT" sz="1100" b="1" dirty="0">
                <a:solidFill>
                  <a:srgbClr val="0000FF"/>
                </a:solidFill>
                <a:latin typeface="Trebuchet MS" pitchFamily="34" charset="0"/>
              </a:rPr>
              <a:t>Moderadamente favorável</a:t>
            </a:r>
            <a:endParaRPr lang="pt-PT" sz="1100" dirty="0">
              <a:latin typeface="Trebuchet MS" pitchFamily="34" charset="0"/>
            </a:endParaRPr>
          </a:p>
        </p:txBody>
      </p:sp>
      <p:sp>
        <p:nvSpPr>
          <p:cNvPr id="66" name="Text Box 21"/>
          <p:cNvSpPr txBox="1">
            <a:spLocks noChangeArrowheads="1"/>
          </p:cNvSpPr>
          <p:nvPr/>
        </p:nvSpPr>
        <p:spPr bwMode="auto">
          <a:xfrm>
            <a:off x="3863614" y="4334182"/>
            <a:ext cx="1296155" cy="425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PT" sz="1100" b="1" dirty="0">
                <a:solidFill>
                  <a:srgbClr val="FF0000"/>
                </a:solidFill>
                <a:latin typeface="Trebuchet MS" pitchFamily="34" charset="0"/>
              </a:rPr>
              <a:t>Moderadamente desfavorável</a:t>
            </a:r>
            <a:endParaRPr lang="pt-PT" sz="1100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044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Análise de </a:t>
            </a:r>
            <a:r>
              <a:rPr lang="pt-PT" dirty="0" err="1"/>
              <a:t>Porter</a:t>
            </a:r>
            <a:r>
              <a:rPr lang="pt-PT" dirty="0"/>
              <a:t> - conclusões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pt-PT" dirty="0"/>
              <a:t>Factores críticos de sucesso e insucesso</a:t>
            </a:r>
          </a:p>
          <a:p>
            <a:pPr>
              <a:lnSpc>
                <a:spcPct val="150000"/>
              </a:lnSpc>
              <a:defRPr/>
            </a:pPr>
            <a:r>
              <a:rPr lang="pt-PT" dirty="0"/>
              <a:t>Análise dinâmica</a:t>
            </a:r>
          </a:p>
          <a:p>
            <a:pPr>
              <a:lnSpc>
                <a:spcPct val="150000"/>
              </a:lnSpc>
              <a:defRPr/>
            </a:pPr>
            <a:r>
              <a:rPr lang="pt-PT" dirty="0"/>
              <a:t>O que é possível mudar...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2011-AA4F-47F3-83A8-99F3025A681D}" type="slidenum">
              <a:rPr lang="pt-PT" smtClean="0"/>
              <a:pPr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0311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85623"/>
            <a:ext cx="8229600" cy="990600"/>
          </a:xfrm>
        </p:spPr>
        <p:txBody>
          <a:bodyPr/>
          <a:lstStyle/>
          <a:p>
            <a:pPr algn="ctr"/>
            <a:r>
              <a:rPr lang="pt-PT" dirty="0"/>
              <a:t>Análise SWOT</a:t>
            </a:r>
          </a:p>
        </p:txBody>
      </p:sp>
    </p:spTree>
    <p:extLst>
      <p:ext uri="{BB962C8B-B14F-4D97-AF65-F5344CB8AC3E}">
        <p14:creationId xmlns:p14="http://schemas.microsoft.com/office/powerpoint/2010/main" val="827270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23528" y="1604288"/>
            <a:ext cx="842486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80975" indent="-180975" algn="just" eaLnBrk="0" hangingPunct="0">
              <a:defRPr/>
            </a:pPr>
            <a:endParaRPr lang="pt-PT" sz="2400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638175" lvl="1" indent="-180975" algn="just" eaLnBrk="0" hangingPunct="0">
              <a:buFont typeface="Wingdings" pitchFamily="2" charset="2"/>
              <a:buChar char="Ø"/>
              <a:defRPr/>
            </a:pPr>
            <a:r>
              <a:rPr lang="pt-PT" sz="2400" dirty="0">
                <a:latin typeface="+mn-lt"/>
              </a:rPr>
              <a:t>Identificar as </a:t>
            </a:r>
            <a:r>
              <a:rPr lang="pt-PT" sz="2400" u="sng" dirty="0">
                <a:solidFill>
                  <a:srgbClr val="00B050"/>
                </a:solidFill>
                <a:latin typeface="+mn-lt"/>
              </a:rPr>
              <a:t>Forças</a:t>
            </a:r>
            <a:r>
              <a:rPr lang="pt-PT" sz="2400" dirty="0">
                <a:latin typeface="+mn-lt"/>
              </a:rPr>
              <a:t> (</a:t>
            </a:r>
            <a:r>
              <a:rPr lang="pt-PT" sz="2400" b="1" dirty="0" err="1">
                <a:latin typeface="+mn-lt"/>
              </a:rPr>
              <a:t>S</a:t>
            </a:r>
            <a:r>
              <a:rPr lang="pt-PT" sz="2400" i="1" dirty="0" err="1">
                <a:latin typeface="+mn-lt"/>
              </a:rPr>
              <a:t>trengths</a:t>
            </a:r>
            <a:r>
              <a:rPr lang="pt-PT" sz="2400" dirty="0">
                <a:latin typeface="+mn-lt"/>
              </a:rPr>
              <a:t>) e </a:t>
            </a:r>
            <a:r>
              <a:rPr lang="pt-PT" sz="2400" u="sng" dirty="0">
                <a:solidFill>
                  <a:srgbClr val="00B050"/>
                </a:solidFill>
                <a:latin typeface="+mn-lt"/>
              </a:rPr>
              <a:t>Fraquezas</a:t>
            </a:r>
            <a:r>
              <a:rPr lang="pt-PT" sz="2400" dirty="0">
                <a:latin typeface="+mn-lt"/>
              </a:rPr>
              <a:t> (</a:t>
            </a:r>
            <a:r>
              <a:rPr lang="pt-PT" sz="2400" b="1" dirty="0" err="1">
                <a:latin typeface="+mn-lt"/>
              </a:rPr>
              <a:t>W</a:t>
            </a:r>
            <a:r>
              <a:rPr lang="pt-PT" sz="2400" i="1" dirty="0" err="1">
                <a:latin typeface="+mn-lt"/>
              </a:rPr>
              <a:t>eaknesses</a:t>
            </a:r>
            <a:r>
              <a:rPr lang="pt-PT" sz="2400" dirty="0">
                <a:latin typeface="+mn-lt"/>
              </a:rPr>
              <a:t>) da empresa/negócio,  relativamente</a:t>
            </a:r>
          </a:p>
          <a:p>
            <a:pPr marL="638175" lvl="1" indent="-180975" algn="just" eaLnBrk="0" hangingPunct="0">
              <a:defRPr/>
            </a:pPr>
            <a:endParaRPr lang="pt-PT" sz="2400" dirty="0">
              <a:latin typeface="+mn-lt"/>
            </a:endParaRPr>
          </a:p>
          <a:p>
            <a:pPr marL="638175" lvl="1" indent="-180975" algn="just" eaLnBrk="0" hangingPunct="0">
              <a:defRPr/>
            </a:pPr>
            <a:endParaRPr lang="pt-PT" sz="2400" dirty="0">
              <a:latin typeface="+mn-lt"/>
            </a:endParaRPr>
          </a:p>
          <a:p>
            <a:pPr marL="638175" lvl="1" indent="-180975" algn="just" eaLnBrk="0" hangingPunct="0">
              <a:buFont typeface="Wingdings" pitchFamily="2" charset="2"/>
              <a:buChar char="Ø"/>
              <a:defRPr/>
            </a:pPr>
            <a:r>
              <a:rPr lang="pt-PT" sz="2400" dirty="0">
                <a:latin typeface="+mn-lt"/>
              </a:rPr>
              <a:t>às </a:t>
            </a:r>
            <a:r>
              <a:rPr lang="pt-PT" sz="2400" u="sng" dirty="0">
                <a:solidFill>
                  <a:srgbClr val="00B050"/>
                </a:solidFill>
                <a:latin typeface="+mn-lt"/>
              </a:rPr>
              <a:t>Oportunidades</a:t>
            </a:r>
            <a:r>
              <a:rPr lang="pt-PT" sz="2400" dirty="0">
                <a:latin typeface="+mn-lt"/>
              </a:rPr>
              <a:t> (</a:t>
            </a:r>
            <a:r>
              <a:rPr lang="pt-PT" sz="2400" b="1" dirty="0" err="1">
                <a:latin typeface="+mn-lt"/>
              </a:rPr>
              <a:t>O</a:t>
            </a:r>
            <a:r>
              <a:rPr lang="pt-PT" sz="2400" i="1" dirty="0" err="1">
                <a:latin typeface="+mn-lt"/>
              </a:rPr>
              <a:t>pportunities</a:t>
            </a:r>
            <a:r>
              <a:rPr lang="pt-PT" sz="2400" dirty="0">
                <a:latin typeface="+mn-lt"/>
              </a:rPr>
              <a:t>) e às </a:t>
            </a:r>
            <a:r>
              <a:rPr lang="pt-PT" sz="2400" u="sng" dirty="0">
                <a:solidFill>
                  <a:srgbClr val="00B050"/>
                </a:solidFill>
                <a:latin typeface="+mn-lt"/>
              </a:rPr>
              <a:t>Ameaças</a:t>
            </a:r>
            <a:r>
              <a:rPr lang="pt-PT" sz="2400" dirty="0">
                <a:latin typeface="+mn-lt"/>
              </a:rPr>
              <a:t> (</a:t>
            </a:r>
            <a:r>
              <a:rPr lang="pt-PT" sz="2400" b="1" dirty="0" err="1">
                <a:latin typeface="+mn-lt"/>
              </a:rPr>
              <a:t>T</a:t>
            </a:r>
            <a:r>
              <a:rPr lang="pt-PT" sz="2400" i="1" dirty="0" err="1">
                <a:latin typeface="+mn-lt"/>
              </a:rPr>
              <a:t>hreats</a:t>
            </a:r>
            <a:r>
              <a:rPr lang="pt-PT" sz="2400" dirty="0">
                <a:latin typeface="+mn-lt"/>
              </a:rPr>
              <a:t>) proporcionadas pela envolvente (ambiente externo).</a:t>
            </a:r>
            <a:endParaRPr lang="pt-PT" sz="2400" dirty="0">
              <a:latin typeface="+mn-lt"/>
              <a:cs typeface="Arial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536" y="564440"/>
            <a:ext cx="82296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t-PT" sz="4000" dirty="0">
                <a:solidFill>
                  <a:srgbClr val="00B050"/>
                </a:solidFill>
                <a:latin typeface="Calibri" panose="020F0502020204030204" pitchFamily="34" charset="0"/>
                <a:ea typeface="+mj-ea"/>
                <a:cs typeface="+mj-cs"/>
              </a:rPr>
              <a:t>Análise SWOT</a:t>
            </a:r>
          </a:p>
        </p:txBody>
      </p:sp>
    </p:spTree>
    <p:extLst>
      <p:ext uri="{BB962C8B-B14F-4D97-AF65-F5344CB8AC3E}">
        <p14:creationId xmlns:p14="http://schemas.microsoft.com/office/powerpoint/2010/main" val="179011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60400"/>
            <a:ext cx="8229600" cy="990600"/>
          </a:xfrm>
        </p:spPr>
        <p:txBody>
          <a:bodyPr>
            <a:normAutofit/>
          </a:bodyPr>
          <a:lstStyle/>
          <a:p>
            <a:r>
              <a:rPr lang="pt-PT" dirty="0"/>
              <a:t>Ferramentas de análise estratégica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68312"/>
            <a:ext cx="8229600" cy="2238021"/>
          </a:xfrm>
        </p:spPr>
        <p:txBody>
          <a:bodyPr/>
          <a:lstStyle/>
          <a:p>
            <a:r>
              <a:rPr lang="en-US" dirty="0" err="1"/>
              <a:t>Análise</a:t>
            </a:r>
            <a:r>
              <a:rPr lang="en-US" dirty="0"/>
              <a:t> de </a:t>
            </a:r>
            <a:r>
              <a:rPr lang="en-US" dirty="0" err="1"/>
              <a:t>competitividade</a:t>
            </a:r>
            <a:r>
              <a:rPr lang="en-US" dirty="0"/>
              <a:t> de Porter</a:t>
            </a:r>
          </a:p>
          <a:p>
            <a:r>
              <a:rPr lang="en-US" dirty="0" err="1"/>
              <a:t>Análise</a:t>
            </a:r>
            <a:r>
              <a:rPr lang="en-US" dirty="0"/>
              <a:t> SWOT</a:t>
            </a:r>
          </a:p>
          <a:p>
            <a:r>
              <a:rPr lang="en-US" dirty="0" err="1"/>
              <a:t>Matriz</a:t>
            </a:r>
            <a:r>
              <a:rPr lang="en-US" dirty="0"/>
              <a:t> BCG</a:t>
            </a:r>
          </a:p>
          <a:p>
            <a:r>
              <a:rPr lang="en-US" dirty="0"/>
              <a:t>Business model canvas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19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97905" y="1507375"/>
            <a:ext cx="8424862" cy="415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80975" indent="-180975" algn="just" eaLnBrk="0" hangingPunct="0">
              <a:defRPr/>
            </a:pPr>
            <a:endParaRPr lang="pt-PT" sz="2400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180975" indent="-180975" algn="just" eaLnBrk="0" hangingPunct="0">
              <a:defRPr/>
            </a:pPr>
            <a:r>
              <a:rPr lang="pt-PT" sz="2400" dirty="0">
                <a:latin typeface="+mn-lt"/>
                <a:cs typeface="Arial" pitchFamily="34" charset="0"/>
              </a:rPr>
              <a:t>1) Permite efetuar uma síntese das </a:t>
            </a:r>
            <a:r>
              <a:rPr lang="pt-PT" sz="2400" u="sng" dirty="0">
                <a:latin typeface="+mn-lt"/>
                <a:cs typeface="Arial" pitchFamily="34" charset="0"/>
              </a:rPr>
              <a:t>análises internas e externas</a:t>
            </a:r>
            <a:endParaRPr lang="pt-PT" sz="2400" dirty="0">
              <a:latin typeface="+mn-lt"/>
              <a:cs typeface="Arial" pitchFamily="34" charset="0"/>
            </a:endParaRPr>
          </a:p>
          <a:p>
            <a:pPr marL="180975" indent="-180975" algn="just" eaLnBrk="0" hangingPunct="0">
              <a:defRPr/>
            </a:pPr>
            <a:endParaRPr lang="pt-PT" sz="2400" dirty="0">
              <a:latin typeface="+mn-lt"/>
              <a:cs typeface="Arial" pitchFamily="34" charset="0"/>
            </a:endParaRPr>
          </a:p>
          <a:p>
            <a:pPr marL="180975" indent="-180975" algn="just" eaLnBrk="0" hangingPunct="0">
              <a:defRPr/>
            </a:pPr>
            <a:r>
              <a:rPr lang="pt-PT" sz="2400" dirty="0">
                <a:latin typeface="+mn-lt"/>
                <a:cs typeface="Arial" pitchFamily="34" charset="0"/>
              </a:rPr>
              <a:t>2) Permite identificar os elementos chave para a gestão da empresa, permitindo estabelecer </a:t>
            </a:r>
            <a:r>
              <a:rPr lang="pt-PT" sz="2400" u="sng" dirty="0">
                <a:latin typeface="+mn-lt"/>
                <a:cs typeface="Arial" pitchFamily="34" charset="0"/>
              </a:rPr>
              <a:t>prioridades de atuação</a:t>
            </a:r>
            <a:endParaRPr lang="pt-PT" sz="2400" dirty="0">
              <a:latin typeface="+mn-lt"/>
              <a:cs typeface="Arial" pitchFamily="34" charset="0"/>
            </a:endParaRPr>
          </a:p>
          <a:p>
            <a:pPr marL="180975" indent="-180975" algn="just" eaLnBrk="0" hangingPunct="0">
              <a:defRPr/>
            </a:pPr>
            <a:endParaRPr lang="pt-PT" sz="2400" dirty="0">
              <a:latin typeface="+mn-lt"/>
              <a:cs typeface="Arial" pitchFamily="34" charset="0"/>
            </a:endParaRPr>
          </a:p>
          <a:p>
            <a:pPr marL="180975" indent="-180975" algn="just" eaLnBrk="0" hangingPunct="0">
              <a:defRPr/>
            </a:pPr>
            <a:r>
              <a:rPr lang="pt-PT" sz="2400" dirty="0">
                <a:latin typeface="+mn-lt"/>
                <a:cs typeface="Arial" pitchFamily="34" charset="0"/>
              </a:rPr>
              <a:t>3) Permite preparar </a:t>
            </a:r>
            <a:r>
              <a:rPr lang="pt-PT" sz="2400" u="sng" dirty="0">
                <a:latin typeface="+mn-lt"/>
                <a:cs typeface="Arial" pitchFamily="34" charset="0"/>
              </a:rPr>
              <a:t>opções estratégicas</a:t>
            </a:r>
            <a:r>
              <a:rPr lang="pt-PT" sz="2400" dirty="0">
                <a:latin typeface="+mn-lt"/>
                <a:cs typeface="Arial" pitchFamily="34" charset="0"/>
              </a:rPr>
              <a:t>: permite ver claramente quais são os riscos a ter em conta e quais os problemas a resolver, assim como as vantagens e as oportunidades a potenciar e explorar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564440"/>
            <a:ext cx="82296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t-PT" sz="4000" dirty="0">
                <a:solidFill>
                  <a:srgbClr val="00B050"/>
                </a:solidFill>
                <a:latin typeface="Calibri" panose="020F0502020204030204" pitchFamily="34" charset="0"/>
                <a:ea typeface="+mj-ea"/>
                <a:cs typeface="+mj-cs"/>
              </a:rPr>
              <a:t>Análise SWOT: objetivos e vantagens</a:t>
            </a:r>
          </a:p>
        </p:txBody>
      </p:sp>
    </p:spTree>
    <p:extLst>
      <p:ext uri="{BB962C8B-B14F-4D97-AF65-F5344CB8AC3E}">
        <p14:creationId xmlns:p14="http://schemas.microsoft.com/office/powerpoint/2010/main" val="815915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908720"/>
            <a:ext cx="8568952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lvl="1" eaLnBrk="0" hangingPunct="0">
              <a:defRPr/>
            </a:pPr>
            <a:endParaRPr lang="pt-PT" sz="2800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185738" lvl="1" eaLnBrk="0" hangingPunct="0">
              <a:defRPr/>
            </a:pPr>
            <a:endParaRPr lang="pt-PT" sz="2800" b="1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marL="185738" lvl="1" eaLnBrk="0" hangingPunct="0">
              <a:defRPr/>
            </a:pPr>
            <a:r>
              <a:rPr lang="pt-PT" sz="28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Oportunidades</a:t>
            </a:r>
            <a:r>
              <a:rPr lang="pt-PT" sz="280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 Aspetos sociais, políticos, legais ou tecnológicos, atuais ou em tendência, que podem representar uma vantagem para a empresa cumprir a sua missão, representando por isso uma oportunidade</a:t>
            </a:r>
          </a:p>
          <a:p>
            <a:pPr marL="185738" lvl="1" eaLnBrk="0" hangingPunct="0">
              <a:defRPr/>
            </a:pPr>
            <a:endParaRPr lang="pt-P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5738" lvl="1" eaLnBrk="0" hangingPunct="0">
              <a:defRPr/>
            </a:pPr>
            <a:r>
              <a:rPr lang="pt-PT" sz="28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Ameaças</a:t>
            </a:r>
            <a:r>
              <a:rPr lang="pt-PT" sz="280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 Aspetos negativos da envolvente com impacto significativo no negócio da empresa e que são vistos como uma ameaça</a:t>
            </a:r>
          </a:p>
          <a:p>
            <a:pPr marL="185738" lvl="1" eaLnBrk="0" hangingPunct="0">
              <a:defRPr/>
            </a:pPr>
            <a:endParaRPr lang="pt-PT" sz="2800" dirty="0">
              <a:latin typeface="+mn-lt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564440"/>
            <a:ext cx="82296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t-PT" sz="4000" dirty="0">
                <a:solidFill>
                  <a:srgbClr val="00B050"/>
                </a:solidFill>
                <a:latin typeface="Calibri" panose="020F0502020204030204" pitchFamily="34" charset="0"/>
                <a:ea typeface="+mj-ea"/>
                <a:cs typeface="+mj-cs"/>
              </a:rPr>
              <a:t>SWOT. Oportunidades e ameaças</a:t>
            </a:r>
          </a:p>
        </p:txBody>
      </p:sp>
    </p:spTree>
    <p:extLst>
      <p:ext uri="{BB962C8B-B14F-4D97-AF65-F5344CB8AC3E}">
        <p14:creationId xmlns:p14="http://schemas.microsoft.com/office/powerpoint/2010/main" val="389756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908720"/>
            <a:ext cx="8568952" cy="5693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lvl="1" eaLnBrk="0" hangingPunct="0">
              <a:defRPr/>
            </a:pPr>
            <a:endParaRPr lang="pt-PT" sz="2800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185738" lvl="1" eaLnBrk="0" hangingPunct="0">
              <a:defRPr/>
            </a:pPr>
            <a:endParaRPr lang="pt-PT" sz="2800" b="1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marL="185738" lvl="1" eaLnBrk="0" hangingPunct="0">
              <a:defRPr/>
            </a:pPr>
            <a:r>
              <a:rPr lang="pt-PT" sz="28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Pontos Fortes</a:t>
            </a:r>
            <a:r>
              <a:rPr lang="pt-PT" sz="280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 São competências distintivas ou vantagens competitivas, atuais ou futuras, que a empresa possui relativamente à sua situação passada ou aos seus concorrentes</a:t>
            </a:r>
          </a:p>
          <a:p>
            <a:pPr marL="185738" lvl="1" eaLnBrk="0" hangingPunct="0">
              <a:defRPr/>
            </a:pPr>
            <a:endParaRPr lang="pt-P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5738" lvl="1" eaLnBrk="0" hangingPunct="0">
              <a:defRPr/>
            </a:pPr>
            <a:endParaRPr lang="pt-P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5738" lvl="1" eaLnBrk="0" hangingPunct="0">
              <a:defRPr/>
            </a:pPr>
            <a:r>
              <a:rPr lang="pt-PT" sz="28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Pontos Fracos</a:t>
            </a:r>
            <a:r>
              <a:rPr lang="pt-PT" sz="280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 São capacidades inadequadas, atuais ou futuras, ou desvantagens competitivas relativamente à situação passada da empresa ou aos seus concorrentes</a:t>
            </a:r>
          </a:p>
          <a:p>
            <a:pPr marL="185738" lvl="1" eaLnBrk="0" hangingPunct="0">
              <a:defRPr/>
            </a:pPr>
            <a:endParaRPr lang="pt-PT" sz="2800" dirty="0">
              <a:latin typeface="+mn-lt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564440"/>
            <a:ext cx="82296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t-PT" sz="4000" dirty="0">
                <a:solidFill>
                  <a:srgbClr val="00B050"/>
                </a:solidFill>
                <a:latin typeface="Calibri" panose="020F0502020204030204" pitchFamily="34" charset="0"/>
                <a:ea typeface="+mj-ea"/>
                <a:cs typeface="+mj-cs"/>
              </a:rPr>
              <a:t>SWOT. Pontos fortes e pontos fracos</a:t>
            </a:r>
          </a:p>
        </p:txBody>
      </p:sp>
    </p:spTree>
    <p:extLst>
      <p:ext uri="{BB962C8B-B14F-4D97-AF65-F5344CB8AC3E}">
        <p14:creationId xmlns:p14="http://schemas.microsoft.com/office/powerpoint/2010/main" val="296558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429149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PT" sz="4000" b="1" dirty="0">
                <a:solidFill>
                  <a:srgbClr val="00B050"/>
                </a:solidFill>
                <a:latin typeface="Calibri" panose="020F0502020204030204" pitchFamily="34" charset="0"/>
                <a:ea typeface="+mj-ea"/>
                <a:cs typeface="+mj-cs"/>
              </a:rPr>
              <a:t>Análise SWOT</a:t>
            </a:r>
          </a:p>
        </p:txBody>
      </p:sp>
      <p:pic>
        <p:nvPicPr>
          <p:cNvPr id="1026" name="Picture 2" descr="http://4.bp.blogspot.com/-SyZDZFYXoFI/UjByGY5oQgI/AAAAAAAAAOA/43KGOJ_PhY4/s640/empreen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6840760" cy="4814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2829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85623"/>
            <a:ext cx="8229600" cy="990600"/>
          </a:xfrm>
        </p:spPr>
        <p:txBody>
          <a:bodyPr/>
          <a:lstStyle/>
          <a:p>
            <a:pPr algn="ctr"/>
            <a:r>
              <a:rPr lang="pt-PT" dirty="0"/>
              <a:t>Matriz BCG</a:t>
            </a:r>
          </a:p>
        </p:txBody>
      </p:sp>
    </p:spTree>
    <p:extLst>
      <p:ext uri="{BB962C8B-B14F-4D97-AF65-F5344CB8AC3E}">
        <p14:creationId xmlns:p14="http://schemas.microsoft.com/office/powerpoint/2010/main" val="2180786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467544" y="672315"/>
            <a:ext cx="8535345" cy="553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228600" algn="l"/>
              </a:tabLst>
              <a:defRPr/>
            </a:pPr>
            <a:r>
              <a:rPr lang="pt-PT" sz="4000" dirty="0">
                <a:solidFill>
                  <a:srgbClr val="00B050"/>
                </a:solidFill>
                <a:latin typeface="Calibri" panose="020F0502020204030204" pitchFamily="34" charset="0"/>
                <a:ea typeface="+mj-ea"/>
                <a:cs typeface="+mj-cs"/>
              </a:rPr>
              <a:t>Avaliação do interesse de uma atividade</a:t>
            </a:r>
          </a:p>
          <a:p>
            <a:pPr eaLnBrk="0" hangingPunct="0">
              <a:tabLst>
                <a:tab pos="228600" algn="l"/>
              </a:tabLst>
              <a:defRPr/>
            </a:pPr>
            <a:endParaRPr lang="pt-PT" dirty="0">
              <a:latin typeface="+mn-lt"/>
              <a:cs typeface="Arial" pitchFamily="34" charset="0"/>
            </a:endParaRPr>
          </a:p>
          <a:p>
            <a:pPr eaLnBrk="0" hangingPunct="0">
              <a:defRPr/>
            </a:pPr>
            <a:r>
              <a:rPr lang="pt-PT" sz="2800" dirty="0">
                <a:latin typeface="+mn-lt"/>
                <a:ea typeface="Times New Roman" pitchFamily="18" charset="0"/>
                <a:cs typeface="Arial" pitchFamily="34" charset="0"/>
              </a:rPr>
              <a:t>Depende da </a:t>
            </a:r>
            <a:r>
              <a:rPr lang="pt-PT" sz="2800" u="sng" dirty="0">
                <a:latin typeface="+mn-lt"/>
                <a:ea typeface="Times New Roman" pitchFamily="18" charset="0"/>
                <a:cs typeface="Arial" pitchFamily="34" charset="0"/>
              </a:rPr>
              <a:t>atratividade do mercado</a:t>
            </a:r>
            <a:r>
              <a:rPr lang="pt-PT" sz="2800" dirty="0">
                <a:latin typeface="+mn-lt"/>
                <a:ea typeface="Times New Roman" pitchFamily="18" charset="0"/>
                <a:cs typeface="Arial" pitchFamily="34" charset="0"/>
              </a:rPr>
              <a:t> e da </a:t>
            </a:r>
            <a:r>
              <a:rPr lang="pt-PT" sz="2800" u="sng" dirty="0">
                <a:latin typeface="+mn-lt"/>
                <a:ea typeface="Times New Roman" pitchFamily="18" charset="0"/>
                <a:cs typeface="Arial" pitchFamily="34" charset="0"/>
              </a:rPr>
              <a:t>competitividade da empresa</a:t>
            </a:r>
            <a:r>
              <a:rPr lang="pt-PT" sz="2800" dirty="0">
                <a:latin typeface="+mn-lt"/>
                <a:ea typeface="Times New Roman" pitchFamily="18" charset="0"/>
                <a:cs typeface="Arial" pitchFamily="34" charset="0"/>
              </a:rPr>
              <a:t> nesse mercado.</a:t>
            </a:r>
          </a:p>
          <a:p>
            <a:pPr marL="180975" indent="-180975" eaLnBrk="0" hangingPunct="0">
              <a:defRPr/>
            </a:pPr>
            <a:endParaRPr lang="pt-PT" sz="2400" dirty="0">
              <a:latin typeface="+mn-lt"/>
              <a:cs typeface="Arial" pitchFamily="34" charset="0"/>
            </a:endParaRPr>
          </a:p>
          <a:p>
            <a:pPr lvl="1" eaLnBrk="0" hangingPunct="0">
              <a:buFont typeface="Wingdings" pitchFamily="2" charset="2"/>
              <a:buChar char="ü"/>
              <a:tabLst>
                <a:tab pos="228600" algn="l"/>
              </a:tabLst>
              <a:defRPr/>
            </a:pPr>
            <a:r>
              <a:rPr lang="pt-PT" sz="2400" b="1" dirty="0">
                <a:latin typeface="+mn-lt"/>
                <a:ea typeface="Times New Roman" pitchFamily="18" charset="0"/>
                <a:cs typeface="Arial" pitchFamily="34" charset="0"/>
              </a:rPr>
              <a:t>Atratividade: </a:t>
            </a:r>
            <a:r>
              <a:rPr lang="pt-PT" sz="2400" dirty="0">
                <a:latin typeface="+mn-lt"/>
                <a:ea typeface="Times New Roman" pitchFamily="18" charset="0"/>
                <a:cs typeface="Arial" pitchFamily="34" charset="0"/>
              </a:rPr>
              <a:t>dimensão atual do mercado, sua </a:t>
            </a:r>
            <a:r>
              <a:rPr lang="pt-PT" sz="2400" b="1" dirty="0">
                <a:latin typeface="+mn-lt"/>
                <a:ea typeface="Times New Roman" pitchFamily="18" charset="0"/>
                <a:cs typeface="Arial" pitchFamily="34" charset="0"/>
              </a:rPr>
              <a:t>taxa de crescimento</a:t>
            </a:r>
            <a:r>
              <a:rPr lang="pt-PT" sz="2400" dirty="0">
                <a:latin typeface="+mn-lt"/>
                <a:ea typeface="Times New Roman" pitchFamily="18" charset="0"/>
                <a:cs typeface="Arial" pitchFamily="34" charset="0"/>
              </a:rPr>
              <a:t>, nível atual e previsão de evolução de preços e margens.</a:t>
            </a:r>
          </a:p>
          <a:p>
            <a:pPr lvl="1" eaLnBrk="0" hangingPunct="0">
              <a:tabLst>
                <a:tab pos="228600" algn="l"/>
              </a:tabLst>
              <a:defRPr/>
            </a:pPr>
            <a:endParaRPr lang="pt-PT" sz="2400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1" eaLnBrk="0" hangingPunct="0">
              <a:buFont typeface="Wingdings" pitchFamily="2" charset="2"/>
              <a:buChar char="ü"/>
              <a:tabLst>
                <a:tab pos="228600" algn="l"/>
              </a:tabLst>
              <a:defRPr/>
            </a:pPr>
            <a:r>
              <a:rPr lang="pt-PT" sz="2400" b="1" dirty="0">
                <a:latin typeface="+mn-lt"/>
                <a:ea typeface="Times New Roman" pitchFamily="18" charset="0"/>
                <a:cs typeface="Arial" pitchFamily="34" charset="0"/>
              </a:rPr>
              <a:t>Competitividade:</a:t>
            </a:r>
            <a:r>
              <a:rPr lang="pt-PT" sz="2400" dirty="0">
                <a:latin typeface="+mn-lt"/>
                <a:ea typeface="Times New Roman" pitchFamily="18" charset="0"/>
                <a:cs typeface="Arial" pitchFamily="34" charset="0"/>
              </a:rPr>
              <a:t> quota da empresa no mercado e trunfos relativamente à concorrência (capacidade tecnológica e industrial, custos de produção, recursos financeiros, notoriedade e imagem, rede de distribuição, força de vendas, …)</a:t>
            </a:r>
            <a:r>
              <a:rPr lang="pt-PT" sz="2400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943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683568" y="1534145"/>
            <a:ext cx="7704137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 marL="180975" indent="-180975" eaLnBrk="0" hangingPunct="0">
              <a:buFontTx/>
              <a:buChar char="•"/>
              <a:defRPr/>
            </a:pPr>
            <a:r>
              <a:rPr lang="pt-PT" sz="2400" dirty="0">
                <a:latin typeface="+mn-lt"/>
                <a:ea typeface="Times New Roman" pitchFamily="18" charset="0"/>
                <a:cs typeface="Arial" pitchFamily="34" charset="0"/>
              </a:rPr>
              <a:t>Utiliza </a:t>
            </a:r>
            <a:r>
              <a:rPr lang="pt-PT" sz="2400" u="sng" dirty="0">
                <a:latin typeface="+mn-lt"/>
                <a:ea typeface="Times New Roman" pitchFamily="18" charset="0"/>
                <a:cs typeface="Arial" pitchFamily="34" charset="0"/>
              </a:rPr>
              <a:t>dois critérios </a:t>
            </a:r>
            <a:r>
              <a:rPr lang="pt-PT" sz="2400" dirty="0">
                <a:latin typeface="+mn-lt"/>
                <a:ea typeface="Times New Roman" pitchFamily="18" charset="0"/>
                <a:cs typeface="Arial" pitchFamily="34" charset="0"/>
              </a:rPr>
              <a:t>objetivos de avaliação do interesse das atividades de uma empresa:</a:t>
            </a:r>
            <a:endParaRPr lang="pt-PT" sz="2400" dirty="0">
              <a:latin typeface="+mn-lt"/>
              <a:cs typeface="Arial" pitchFamily="34" charset="0"/>
            </a:endParaRPr>
          </a:p>
          <a:p>
            <a:pPr lvl="1" eaLnBrk="0" hangingPunct="0">
              <a:lnSpc>
                <a:spcPct val="150000"/>
              </a:lnSpc>
              <a:buFont typeface="Wingdings" pitchFamily="2" charset="2"/>
              <a:buChar char="ü"/>
              <a:tabLst>
                <a:tab pos="457200" algn="l"/>
              </a:tabLst>
              <a:defRPr/>
            </a:pPr>
            <a:r>
              <a:rPr lang="pt-PT" sz="24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pt-PT" sz="2400" u="sng" dirty="0">
                <a:latin typeface="+mn-lt"/>
                <a:ea typeface="Times New Roman" pitchFamily="18" charset="0"/>
                <a:cs typeface="Arial" pitchFamily="34" charset="0"/>
              </a:rPr>
              <a:t>Taxa de crescimento </a:t>
            </a:r>
            <a:r>
              <a:rPr lang="pt-PT" sz="2400" dirty="0">
                <a:latin typeface="+mn-lt"/>
                <a:ea typeface="Times New Roman" pitchFamily="18" charset="0"/>
                <a:cs typeface="Arial" pitchFamily="34" charset="0"/>
              </a:rPr>
              <a:t>do mercado</a:t>
            </a:r>
            <a:endParaRPr lang="pt-PT" sz="2400" dirty="0">
              <a:latin typeface="+mn-lt"/>
              <a:cs typeface="Arial" pitchFamily="34" charset="0"/>
            </a:endParaRPr>
          </a:p>
          <a:p>
            <a:pPr lvl="1" eaLnBrk="0" hangingPunct="0">
              <a:lnSpc>
                <a:spcPct val="150000"/>
              </a:lnSpc>
              <a:buFont typeface="Wingdings" pitchFamily="2" charset="2"/>
              <a:buChar char="ü"/>
              <a:tabLst>
                <a:tab pos="457200" algn="l"/>
              </a:tabLst>
              <a:defRPr/>
            </a:pPr>
            <a:r>
              <a:rPr lang="pt-PT" sz="24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pt-PT" sz="2400" u="sng" dirty="0">
                <a:latin typeface="+mn-lt"/>
                <a:ea typeface="Times New Roman" pitchFamily="18" charset="0"/>
                <a:cs typeface="Arial" pitchFamily="34" charset="0"/>
              </a:rPr>
              <a:t>Posição concorrencial </a:t>
            </a:r>
            <a:r>
              <a:rPr lang="pt-PT" sz="2400" dirty="0">
                <a:latin typeface="+mn-lt"/>
                <a:ea typeface="Times New Roman" pitchFamily="18" charset="0"/>
                <a:cs typeface="Arial" pitchFamily="34" charset="0"/>
              </a:rPr>
              <a:t>relativa</a:t>
            </a:r>
          </a:p>
          <a:p>
            <a:pPr lvl="1" eaLnBrk="0" hangingPunct="0">
              <a:tabLst>
                <a:tab pos="457200" algn="l"/>
              </a:tabLst>
              <a:defRPr/>
            </a:pPr>
            <a:endParaRPr lang="pt-PT" sz="2400" dirty="0">
              <a:latin typeface="+mn-lt"/>
              <a:cs typeface="Arial" pitchFamily="34" charset="0"/>
            </a:endParaRPr>
          </a:p>
          <a:p>
            <a:pPr marL="180975" indent="-180975" eaLnBrk="0" hangingPunct="0">
              <a:buFontTx/>
              <a:buChar char="•"/>
              <a:defRPr/>
            </a:pPr>
            <a:r>
              <a:rPr lang="pt-PT" sz="2400" dirty="0">
                <a:latin typeface="+mn-lt"/>
                <a:ea typeface="Times New Roman" pitchFamily="18" charset="0"/>
                <a:cs typeface="Arial" pitchFamily="34" charset="0"/>
              </a:rPr>
              <a:t>Classifica as atividades em:</a:t>
            </a:r>
            <a:endParaRPr lang="pt-PT" sz="2400" dirty="0">
              <a:latin typeface="+mn-lt"/>
              <a:cs typeface="Arial" pitchFamily="34" charset="0"/>
            </a:endParaRPr>
          </a:p>
          <a:p>
            <a:pPr marL="800100" lvl="1" indent="-342900" eaLnBrk="0" hangingPunct="0">
              <a:buFont typeface="Arial"/>
              <a:buChar char="•"/>
              <a:tabLst>
                <a:tab pos="457200" algn="l"/>
              </a:tabLst>
              <a:defRPr/>
            </a:pPr>
            <a:r>
              <a:rPr lang="pt-PT" sz="2400" dirty="0">
                <a:latin typeface="+mn-lt"/>
                <a:ea typeface="Times New Roman" pitchFamily="18" charset="0"/>
                <a:cs typeface="Arial" pitchFamily="34" charset="0"/>
              </a:rPr>
              <a:t>Pesos mortos (</a:t>
            </a:r>
            <a:r>
              <a:rPr lang="pt-PT" sz="2400" i="1" dirty="0" err="1">
                <a:latin typeface="+mn-lt"/>
                <a:ea typeface="Times New Roman" pitchFamily="18" charset="0"/>
                <a:cs typeface="Arial" pitchFamily="34" charset="0"/>
              </a:rPr>
              <a:t>dogs</a:t>
            </a:r>
            <a:r>
              <a:rPr lang="pt-PT" sz="2400" dirty="0">
                <a:latin typeface="+mn-lt"/>
                <a:ea typeface="Times New Roman" pitchFamily="18" charset="0"/>
                <a:cs typeface="Arial" pitchFamily="34" charset="0"/>
              </a:rPr>
              <a:t>)</a:t>
            </a:r>
            <a:endParaRPr lang="pt-PT" sz="2400" dirty="0">
              <a:latin typeface="+mn-lt"/>
              <a:cs typeface="Arial" pitchFamily="34" charset="0"/>
            </a:endParaRPr>
          </a:p>
          <a:p>
            <a:pPr marL="800100" lvl="1" indent="-342900" eaLnBrk="0" hangingPunct="0">
              <a:buFont typeface="Arial"/>
              <a:buChar char="•"/>
              <a:tabLst>
                <a:tab pos="457200" algn="l"/>
              </a:tabLst>
              <a:defRPr/>
            </a:pPr>
            <a:r>
              <a:rPr lang="pt-PT" sz="2400" dirty="0">
                <a:latin typeface="+mn-lt"/>
                <a:ea typeface="Times New Roman" pitchFamily="18" charset="0"/>
                <a:cs typeface="Arial" pitchFamily="34" charset="0"/>
              </a:rPr>
              <a:t>Dilemas (</a:t>
            </a:r>
            <a:r>
              <a:rPr lang="pt-PT" sz="2400" i="1" dirty="0" err="1">
                <a:latin typeface="+mn-lt"/>
                <a:ea typeface="Times New Roman" pitchFamily="18" charset="0"/>
                <a:cs typeface="Arial" pitchFamily="34" charset="0"/>
              </a:rPr>
              <a:t>question</a:t>
            </a:r>
            <a:r>
              <a:rPr lang="pt-PT" sz="2400" i="1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pt-PT" sz="2400" i="1" dirty="0" err="1">
                <a:latin typeface="+mn-lt"/>
                <a:ea typeface="Times New Roman" pitchFamily="18" charset="0"/>
                <a:cs typeface="Arial" pitchFamily="34" charset="0"/>
              </a:rPr>
              <a:t>marks</a:t>
            </a:r>
            <a:r>
              <a:rPr lang="pt-PT" sz="2400" dirty="0">
                <a:latin typeface="+mn-lt"/>
                <a:ea typeface="Times New Roman" pitchFamily="18" charset="0"/>
                <a:cs typeface="Arial" pitchFamily="34" charset="0"/>
              </a:rPr>
              <a:t>)</a:t>
            </a:r>
            <a:endParaRPr lang="pt-PT" sz="2400" dirty="0">
              <a:latin typeface="+mn-lt"/>
              <a:cs typeface="Arial" pitchFamily="34" charset="0"/>
            </a:endParaRPr>
          </a:p>
          <a:p>
            <a:pPr marL="800100" lvl="1" indent="-342900" eaLnBrk="0" hangingPunct="0">
              <a:buFont typeface="Arial"/>
              <a:buChar char="•"/>
              <a:tabLst>
                <a:tab pos="457200" algn="l"/>
              </a:tabLst>
              <a:defRPr/>
            </a:pPr>
            <a:r>
              <a:rPr lang="pt-PT" sz="2400" dirty="0">
                <a:latin typeface="+mn-lt"/>
                <a:ea typeface="Times New Roman" pitchFamily="18" charset="0"/>
                <a:cs typeface="Arial" pitchFamily="34" charset="0"/>
              </a:rPr>
              <a:t>Estrelas (</a:t>
            </a:r>
            <a:r>
              <a:rPr lang="pt-PT" sz="2400" i="1" dirty="0" err="1">
                <a:latin typeface="+mn-lt"/>
                <a:ea typeface="Times New Roman" pitchFamily="18" charset="0"/>
                <a:cs typeface="Arial" pitchFamily="34" charset="0"/>
              </a:rPr>
              <a:t>stars</a:t>
            </a:r>
            <a:r>
              <a:rPr lang="pt-PT" sz="2400" dirty="0">
                <a:latin typeface="+mn-lt"/>
                <a:ea typeface="Times New Roman" pitchFamily="18" charset="0"/>
                <a:cs typeface="Arial" pitchFamily="34" charset="0"/>
              </a:rPr>
              <a:t>)</a:t>
            </a:r>
          </a:p>
          <a:p>
            <a:pPr marL="800100" lvl="1" indent="-342900" eaLnBrk="0" hangingPunct="0">
              <a:buFont typeface="Arial"/>
              <a:buChar char="•"/>
              <a:tabLst>
                <a:tab pos="457200" algn="l"/>
              </a:tabLst>
              <a:defRPr/>
            </a:pPr>
            <a:r>
              <a:rPr lang="pt-PT" sz="2400" dirty="0">
                <a:latin typeface="+mn-lt"/>
                <a:ea typeface="Times New Roman" pitchFamily="18" charset="0"/>
                <a:cs typeface="Arial" pitchFamily="34" charset="0"/>
              </a:rPr>
              <a:t>Vacas leiteiras (</a:t>
            </a:r>
            <a:r>
              <a:rPr lang="pt-PT" sz="2400" i="1" dirty="0" err="1">
                <a:latin typeface="+mn-lt"/>
                <a:ea typeface="Times New Roman" pitchFamily="18" charset="0"/>
                <a:cs typeface="Arial" pitchFamily="34" charset="0"/>
              </a:rPr>
              <a:t>cash</a:t>
            </a:r>
            <a:r>
              <a:rPr lang="pt-PT" sz="2400" i="1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pt-PT" sz="2400" i="1" dirty="0" err="1">
                <a:latin typeface="+mn-lt"/>
                <a:ea typeface="Times New Roman" pitchFamily="18" charset="0"/>
                <a:cs typeface="Arial" pitchFamily="34" charset="0"/>
              </a:rPr>
              <a:t>cows</a:t>
            </a:r>
            <a:r>
              <a:rPr lang="pt-PT" sz="2400" dirty="0">
                <a:latin typeface="+mn-lt"/>
                <a:ea typeface="Times New Roman" pitchFamily="18" charset="0"/>
                <a:cs typeface="Arial" pitchFamily="34" charset="0"/>
              </a:rPr>
              <a:t>)</a:t>
            </a:r>
            <a:r>
              <a:rPr lang="pt-PT" sz="2400" dirty="0"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564440"/>
            <a:ext cx="82296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t-PT" sz="4000" dirty="0">
                <a:solidFill>
                  <a:srgbClr val="00B050"/>
                </a:solidFill>
                <a:latin typeface="Calibri" panose="020F0502020204030204" pitchFamily="34" charset="0"/>
                <a:ea typeface="+mj-ea"/>
                <a:cs typeface="+mj-cs"/>
              </a:rPr>
              <a:t>Matriz BCG</a:t>
            </a:r>
          </a:p>
        </p:txBody>
      </p:sp>
    </p:spTree>
    <p:extLst>
      <p:ext uri="{BB962C8B-B14F-4D97-AF65-F5344CB8AC3E}">
        <p14:creationId xmlns:p14="http://schemas.microsoft.com/office/powerpoint/2010/main" val="21677017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395536" y="620113"/>
            <a:ext cx="8229600" cy="1511542"/>
          </a:xfrm>
          <a:prstGeom prst="rect">
            <a:avLst/>
          </a:prstGeom>
        </p:spPr>
        <p:txBody>
          <a:bodyPr/>
          <a:lstStyle/>
          <a:p>
            <a:pPr marL="400050" indent="-457200" eaLnBrk="0" hangingPunct="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r>
              <a:rPr lang="pt-PT" sz="2000" b="1" dirty="0">
                <a:latin typeface="+mn-lt"/>
                <a:cs typeface="+mn-cs"/>
              </a:rPr>
              <a:t>Posição concorrencial relativa</a:t>
            </a:r>
            <a:r>
              <a:rPr lang="pt-PT" sz="2000" dirty="0">
                <a:latin typeface="+mn-lt"/>
                <a:cs typeface="+mn-cs"/>
              </a:rPr>
              <a:t>: relação entre a quota de mercado da empresa e do concorrente melhor colocado</a:t>
            </a:r>
          </a:p>
          <a:p>
            <a:pPr marL="400050" indent="-457200" eaLnBrk="0" hangingPunct="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r>
              <a:rPr lang="pt-PT" sz="2000" b="1" dirty="0">
                <a:latin typeface="+mn-lt"/>
                <a:cs typeface="+mn-cs"/>
              </a:rPr>
              <a:t>Taxa de crescimento do setor: </a:t>
            </a:r>
            <a:r>
              <a:rPr lang="pt-PT" sz="2000" dirty="0">
                <a:latin typeface="+mn-lt"/>
                <a:cs typeface="+mn-cs"/>
              </a:rPr>
              <a:t>quanto maior, mais inicial é a posição na curva de experiência e no ciclo de vida do negócio</a:t>
            </a:r>
          </a:p>
          <a:p>
            <a:pPr marL="742950" lvl="1" indent="-285750" eaLnBrk="0" hangingPunct="0">
              <a:spcBef>
                <a:spcPct val="20000"/>
              </a:spcBef>
              <a:defRPr/>
            </a:pPr>
            <a:endParaRPr lang="pt-PT" sz="2000" dirty="0">
              <a:latin typeface="+mn-lt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890115"/>
              </p:ext>
            </p:extLst>
          </p:nvPr>
        </p:nvGraphicFramePr>
        <p:xfrm>
          <a:off x="1979712" y="2074803"/>
          <a:ext cx="4786346" cy="4211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/>
                        <a:t>ELEVADA</a:t>
                      </a: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pt-PT" sz="1600" b="1" dirty="0">
                          <a:solidFill>
                            <a:schemeClr val="bg1"/>
                          </a:solidFill>
                        </a:rPr>
                        <a:t>ESTRELAS (B)</a:t>
                      </a: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pt-PT" sz="1600" b="1" dirty="0">
                          <a:solidFill>
                            <a:schemeClr val="bg1"/>
                          </a:solidFill>
                        </a:rPr>
                        <a:t>DILEMAS ? (A)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/>
                        <a:t>REDUZIDA</a:t>
                      </a: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pt-PT" sz="1600" b="1" dirty="0">
                          <a:solidFill>
                            <a:schemeClr val="bg1"/>
                          </a:solidFill>
                        </a:rPr>
                        <a:t>VACAS LEITEIRAS (C)</a:t>
                      </a: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pt-PT" sz="1600" b="1" dirty="0">
                          <a:solidFill>
                            <a:schemeClr val="bg1"/>
                          </a:solidFill>
                        </a:rPr>
                        <a:t>PESOS MORTOS (D)</a:t>
                      </a: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/>
                        <a:t>ELEVADA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/>
                        <a:t>REDUZIDA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12"/>
          <p:cNvSpPr txBox="1">
            <a:spLocks noChangeArrowheads="1"/>
          </p:cNvSpPr>
          <p:nvPr/>
        </p:nvSpPr>
        <p:spPr bwMode="auto">
          <a:xfrm>
            <a:off x="2267744" y="6309909"/>
            <a:ext cx="4500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PT" b="1" dirty="0">
                <a:latin typeface="+mn-lt"/>
              </a:rPr>
              <a:t>Posição concorrencial relativa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24253" y="2155439"/>
            <a:ext cx="461665" cy="35719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latin typeface="+mn-lt"/>
                <a:cs typeface="+mn-cs"/>
              </a:rPr>
              <a:t>Taxa de crescimento</a:t>
            </a:r>
          </a:p>
        </p:txBody>
      </p:sp>
    </p:spTree>
    <p:extLst>
      <p:ext uri="{BB962C8B-B14F-4D97-AF65-F5344CB8AC3E}">
        <p14:creationId xmlns:p14="http://schemas.microsoft.com/office/powerpoint/2010/main" val="2096825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457200" y="1753306"/>
            <a:ext cx="8229600" cy="4526139"/>
          </a:xfrm>
          <a:prstGeom prst="rect">
            <a:avLst/>
          </a:prstGeom>
        </p:spPr>
        <p:txBody>
          <a:bodyPr/>
          <a:lstStyle/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pt-PT" sz="3200" dirty="0">
                <a:solidFill>
                  <a:srgbClr val="00B050"/>
                </a:solidFill>
                <a:latin typeface="+mn-lt"/>
                <a:cs typeface="+mn-cs"/>
              </a:rPr>
              <a:t>Dilemas</a:t>
            </a:r>
          </a:p>
          <a:p>
            <a:pPr marL="914400" lvl="1" indent="-457200" eaLnBrk="0" fontAlgn="auto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PT" sz="2800" dirty="0">
                <a:latin typeface="+mn-lt"/>
                <a:cs typeface="+mn-cs"/>
              </a:rPr>
              <a:t>Geram fluxos financeiros negativos, devido à fase inicial na curva da experiência</a:t>
            </a:r>
          </a:p>
          <a:p>
            <a:pPr marL="914400" lvl="1" indent="-457200" eaLnBrk="0" fontAlgn="auto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PT" sz="2800" dirty="0">
                <a:latin typeface="+mn-lt"/>
                <a:cs typeface="+mn-cs"/>
              </a:rPr>
              <a:t>Exigem investimento devido ao crescimento do mercado</a:t>
            </a:r>
          </a:p>
          <a:p>
            <a:pPr marL="914400" lvl="1" indent="-457200" eaLnBrk="0" fontAlgn="auto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PT" sz="2800" dirty="0">
                <a:latin typeface="+mn-lt"/>
                <a:cs typeface="+mn-cs"/>
              </a:rPr>
              <a:t>Há que aumentar a quota de mercado; necessário investir para que se tornem </a:t>
            </a:r>
            <a:r>
              <a:rPr lang="pt-PT" sz="2800" b="1" dirty="0">
                <a:latin typeface="+mn-lt"/>
                <a:cs typeface="+mn-cs"/>
              </a:rPr>
              <a:t>Estrelas </a:t>
            </a:r>
            <a:r>
              <a:rPr lang="pt-PT" sz="2800" dirty="0">
                <a:latin typeface="+mn-lt"/>
                <a:cs typeface="+mn-cs"/>
              </a:rPr>
              <a:t>(e não Pesos Mortos)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564440"/>
            <a:ext cx="82296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t-PT" sz="4000" dirty="0">
                <a:solidFill>
                  <a:srgbClr val="00B050"/>
                </a:solidFill>
                <a:latin typeface="Calibri" panose="020F0502020204030204" pitchFamily="34" charset="0"/>
                <a:ea typeface="+mj-ea"/>
                <a:cs typeface="+mj-cs"/>
              </a:rPr>
              <a:t>Matriz BCG</a:t>
            </a:r>
          </a:p>
        </p:txBody>
      </p:sp>
    </p:spTree>
    <p:extLst>
      <p:ext uri="{BB962C8B-B14F-4D97-AF65-F5344CB8AC3E}">
        <p14:creationId xmlns:p14="http://schemas.microsoft.com/office/powerpoint/2010/main" val="12220533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457200" y="1739195"/>
            <a:ext cx="8229600" cy="4836583"/>
          </a:xfrm>
          <a:prstGeom prst="rect">
            <a:avLst/>
          </a:prstGeom>
        </p:spPr>
        <p:txBody>
          <a:bodyPr/>
          <a:lstStyle/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pt-PT" sz="3200" dirty="0">
                <a:solidFill>
                  <a:srgbClr val="00B050"/>
                </a:solidFill>
                <a:latin typeface="+mn-lt"/>
                <a:cs typeface="+mn-cs"/>
              </a:rPr>
              <a:t>Estrelas</a:t>
            </a:r>
          </a:p>
          <a:p>
            <a:pPr marL="914400" lvl="1" indent="-457200" eaLnBrk="0" fontAlgn="auto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PT" sz="2800" dirty="0">
                <a:latin typeface="+mn-lt"/>
                <a:cs typeface="+mn-cs"/>
              </a:rPr>
              <a:t>Investimentos necessários devido ao rápido crescimento do mercado</a:t>
            </a:r>
            <a:endParaRPr lang="pt-PT" sz="1400" dirty="0">
              <a:latin typeface="+mn-lt"/>
              <a:cs typeface="+mn-cs"/>
            </a:endParaRPr>
          </a:p>
          <a:p>
            <a:pPr marL="914400" lvl="1" indent="-457200" eaLnBrk="0" fontAlgn="auto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PT" sz="2800" dirty="0">
                <a:latin typeface="+mn-lt"/>
                <a:cs typeface="+mn-cs"/>
              </a:rPr>
              <a:t>Posição liderante no mercado é geradora de fundos financeiros abundantes; tendem a ser autossuficientes em termos de fundos</a:t>
            </a:r>
            <a:endParaRPr lang="pt-PT" sz="1400" dirty="0">
              <a:latin typeface="+mn-lt"/>
              <a:cs typeface="+mn-cs"/>
            </a:endParaRPr>
          </a:p>
          <a:p>
            <a:pPr marL="914400" lvl="1" indent="-457200" eaLnBrk="0" fontAlgn="auto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PT" sz="2800" dirty="0">
                <a:latin typeface="+mn-lt"/>
                <a:cs typeface="+mn-cs"/>
              </a:rPr>
              <a:t>Deve manter-se ou reforçar-se a posição nestes negócios, pois são as melhores oportunidades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564440"/>
            <a:ext cx="82296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t-PT" sz="4000" dirty="0">
                <a:solidFill>
                  <a:srgbClr val="00B050"/>
                </a:solidFill>
                <a:latin typeface="Calibri" panose="020F0502020204030204" pitchFamily="34" charset="0"/>
                <a:ea typeface="+mj-ea"/>
                <a:cs typeface="+mj-cs"/>
              </a:rPr>
              <a:t>Matriz BCG</a:t>
            </a:r>
          </a:p>
        </p:txBody>
      </p:sp>
    </p:spTree>
    <p:extLst>
      <p:ext uri="{BB962C8B-B14F-4D97-AF65-F5344CB8AC3E}">
        <p14:creationId xmlns:p14="http://schemas.microsoft.com/office/powerpoint/2010/main" val="289030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85623"/>
            <a:ext cx="8229600" cy="1301044"/>
          </a:xfrm>
        </p:spPr>
        <p:txBody>
          <a:bodyPr>
            <a:normAutofit/>
          </a:bodyPr>
          <a:lstStyle/>
          <a:p>
            <a:pPr algn="ctr"/>
            <a:r>
              <a:rPr lang="pt-PT" dirty="0"/>
              <a:t>Análise de competitividade - </a:t>
            </a:r>
            <a:r>
              <a:rPr lang="pt-PT" dirty="0" err="1"/>
              <a:t>Porter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893410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483532" y="1484842"/>
            <a:ext cx="8229600" cy="5374746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pt-PT" sz="2800" dirty="0">
                <a:solidFill>
                  <a:srgbClr val="00B050"/>
                </a:solidFill>
                <a:latin typeface="+mn-lt"/>
                <a:cs typeface="+mn-cs"/>
              </a:rPr>
              <a:t>Vacas leiteiras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t-PT" sz="2400" dirty="0">
                <a:latin typeface="+mn-lt"/>
                <a:cs typeface="+mn-cs"/>
              </a:rPr>
              <a:t>Empresa tem liderança no mercado e baixos custos (fase adiantada da curva de experiência)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t-PT" sz="2400" dirty="0">
                <a:latin typeface="+mn-lt"/>
                <a:cs typeface="+mn-cs"/>
              </a:rPr>
              <a:t>Geram fundos em abundância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t-PT" sz="2400" dirty="0">
                <a:latin typeface="+mn-lt"/>
                <a:cs typeface="+mn-cs"/>
              </a:rPr>
              <a:t>Não são necessários grandes investimentos, devido ao baixo crescimento do mercado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pt-PT" sz="12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pt-PT" sz="2800" dirty="0">
                <a:solidFill>
                  <a:srgbClr val="00B050"/>
                </a:solidFill>
                <a:latin typeface="+mn-lt"/>
                <a:cs typeface="+mn-cs"/>
              </a:rPr>
              <a:t>Pesos mortos</a:t>
            </a:r>
          </a:p>
          <a:p>
            <a:pPr marL="800100" lvl="1" indent="-342900" eaLnBrk="0" hangingPunct="0">
              <a:spcBef>
                <a:spcPct val="20000"/>
              </a:spcBef>
              <a:buFont typeface="Arial"/>
              <a:buChar char="•"/>
              <a:defRPr/>
            </a:pPr>
            <a:r>
              <a:rPr lang="pt-PT" sz="2400" dirty="0">
                <a:latin typeface="+mn-lt"/>
                <a:cs typeface="+mn-cs"/>
              </a:rPr>
              <a:t>Geram poucos fluxos financeiros</a:t>
            </a:r>
          </a:p>
          <a:p>
            <a:pPr marL="800100" lvl="1" indent="-342900" eaLnBrk="0" hangingPunct="0">
              <a:spcBef>
                <a:spcPct val="20000"/>
              </a:spcBef>
              <a:buFont typeface="Arial"/>
              <a:buChar char="•"/>
              <a:defRPr/>
            </a:pPr>
            <a:r>
              <a:rPr lang="pt-PT" sz="2400" dirty="0">
                <a:latin typeface="+mn-lt"/>
                <a:cs typeface="+mn-cs"/>
              </a:rPr>
              <a:t>Não exigem investimentos</a:t>
            </a:r>
          </a:p>
          <a:p>
            <a:pPr marL="800100" lvl="1" indent="-342900" eaLnBrk="0" hangingPunct="0">
              <a:spcBef>
                <a:spcPct val="20000"/>
              </a:spcBef>
              <a:buFont typeface="Arial"/>
              <a:buChar char="•"/>
              <a:defRPr/>
            </a:pPr>
            <a:r>
              <a:rPr lang="pt-PT" sz="2400" dirty="0">
                <a:latin typeface="+mn-lt"/>
                <a:cs typeface="+mn-cs"/>
              </a:rPr>
              <a:t>Devem abandonar-se ou reestruturar-se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pt-PT" sz="2400" dirty="0">
              <a:latin typeface="+mn-lt"/>
              <a:cs typeface="+mn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564440"/>
            <a:ext cx="82296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t-PT" sz="4000" dirty="0">
                <a:solidFill>
                  <a:srgbClr val="00B050"/>
                </a:solidFill>
                <a:latin typeface="Calibri" panose="020F0502020204030204" pitchFamily="34" charset="0"/>
                <a:ea typeface="+mj-ea"/>
                <a:cs typeface="+mj-cs"/>
              </a:rPr>
              <a:t>Matriz BCG</a:t>
            </a:r>
          </a:p>
        </p:txBody>
      </p:sp>
    </p:spTree>
    <p:extLst>
      <p:ext uri="{BB962C8B-B14F-4D97-AF65-F5344CB8AC3E}">
        <p14:creationId xmlns:p14="http://schemas.microsoft.com/office/powerpoint/2010/main" val="16461634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457200" y="285750"/>
            <a:ext cx="8229600" cy="5840413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pt-PT" sz="32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pt-PT" sz="3200" b="1" dirty="0">
                <a:solidFill>
                  <a:srgbClr val="FF0000"/>
                </a:solidFill>
                <a:latin typeface="+mn-lt"/>
                <a:cs typeface="+mn-cs"/>
              </a:rPr>
              <a:t>	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222502"/>
              </p:ext>
            </p:extLst>
          </p:nvPr>
        </p:nvGraphicFramePr>
        <p:xfrm>
          <a:off x="2000232" y="1687352"/>
          <a:ext cx="4786346" cy="4211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/>
                        <a:t>ELEVADA</a:t>
                      </a: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pt-PT" sz="1600" b="1" dirty="0">
                          <a:solidFill>
                            <a:schemeClr val="bg1"/>
                          </a:solidFill>
                        </a:rPr>
                        <a:t>ESTRELAS (B)</a:t>
                      </a: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pt-PT" sz="1600" b="1" dirty="0">
                          <a:solidFill>
                            <a:schemeClr val="bg1"/>
                          </a:solidFill>
                        </a:rPr>
                        <a:t>DILEMAS (A)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/>
                        <a:t>REDUZIDA</a:t>
                      </a: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pt-PT" sz="1600" b="1" dirty="0">
                          <a:solidFill>
                            <a:schemeClr val="bg1"/>
                          </a:solidFill>
                        </a:rPr>
                        <a:t>VACAS LEITEIRAS (C)</a:t>
                      </a: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pt-PT" sz="1600" b="1" dirty="0">
                          <a:solidFill>
                            <a:schemeClr val="bg1"/>
                          </a:solidFill>
                        </a:rPr>
                        <a:t>PESOS MORTOS (D)</a:t>
                      </a:r>
                    </a:p>
                    <a:p>
                      <a:pPr algn="ctr"/>
                      <a:endParaRPr lang="pt-PT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/>
                        <a:t>ELEVADA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/>
                        <a:t>REDUZIDA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16" name="TextBox 11"/>
          <p:cNvSpPr txBox="1">
            <a:spLocks noChangeArrowheads="1"/>
          </p:cNvSpPr>
          <p:nvPr/>
        </p:nvSpPr>
        <p:spPr bwMode="auto">
          <a:xfrm>
            <a:off x="2357438" y="5997663"/>
            <a:ext cx="4500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b="1" dirty="0">
                <a:latin typeface="Calibri" pitchFamily="34" charset="0"/>
              </a:rPr>
              <a:t>Posição concorrencial relativa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0166" y="1687352"/>
            <a:ext cx="461665" cy="35719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latin typeface="+mn-lt"/>
                <a:cs typeface="+mn-cs"/>
              </a:rPr>
              <a:t>Taxa de crescimento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3357563" y="2258307"/>
            <a:ext cx="2143125" cy="15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785269" y="3544976"/>
            <a:ext cx="1285875" cy="158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214938" y="4128382"/>
            <a:ext cx="2428875" cy="15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1" name="TextBox 21"/>
          <p:cNvSpPr txBox="1">
            <a:spLocks noChangeArrowheads="1"/>
          </p:cNvSpPr>
          <p:nvPr/>
        </p:nvSpPr>
        <p:spPr bwMode="auto">
          <a:xfrm>
            <a:off x="4143375" y="1913819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>
                <a:solidFill>
                  <a:schemeClr val="bg1"/>
                </a:solidFill>
                <a:latin typeface="Calibri" pitchFamily="34" charset="0"/>
              </a:rPr>
              <a:t>investir</a:t>
            </a:r>
          </a:p>
        </p:txBody>
      </p:sp>
      <p:sp>
        <p:nvSpPr>
          <p:cNvPr id="13322" name="TextBox 22"/>
          <p:cNvSpPr txBox="1">
            <a:spLocks noChangeArrowheads="1"/>
          </p:cNvSpPr>
          <p:nvPr/>
        </p:nvSpPr>
        <p:spPr bwMode="auto">
          <a:xfrm>
            <a:off x="2786063" y="3199694"/>
            <a:ext cx="1357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>
                <a:solidFill>
                  <a:schemeClr val="bg1"/>
                </a:solidFill>
                <a:latin typeface="Calibri" pitchFamily="34" charset="0"/>
              </a:rPr>
              <a:t>rentabilizar</a:t>
            </a:r>
          </a:p>
        </p:txBody>
      </p:sp>
      <p:sp>
        <p:nvSpPr>
          <p:cNvPr id="13323" name="TextBox 23"/>
          <p:cNvSpPr txBox="1">
            <a:spLocks noChangeArrowheads="1"/>
          </p:cNvSpPr>
          <p:nvPr/>
        </p:nvSpPr>
        <p:spPr bwMode="auto">
          <a:xfrm>
            <a:off x="5580112" y="3773476"/>
            <a:ext cx="1214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dirty="0">
                <a:solidFill>
                  <a:schemeClr val="bg1"/>
                </a:solidFill>
                <a:latin typeface="Calibri" pitchFamily="34" charset="0"/>
              </a:rPr>
              <a:t>abandonar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395536" y="564440"/>
            <a:ext cx="82296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t-PT" sz="4000" dirty="0">
                <a:solidFill>
                  <a:srgbClr val="00B050"/>
                </a:solidFill>
                <a:latin typeface="Calibri" panose="020F0502020204030204" pitchFamily="34" charset="0"/>
                <a:ea typeface="+mj-ea"/>
                <a:cs typeface="+mj-cs"/>
              </a:rPr>
              <a:t>Matriz BCG. Movimentos estratégicos</a:t>
            </a:r>
          </a:p>
        </p:txBody>
      </p:sp>
    </p:spTree>
    <p:extLst>
      <p:ext uri="{BB962C8B-B14F-4D97-AF65-F5344CB8AC3E}">
        <p14:creationId xmlns:p14="http://schemas.microsoft.com/office/powerpoint/2010/main" val="76504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Análise de competitividade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b="1" dirty="0" err="1">
                <a:solidFill>
                  <a:schemeClr val="accent6">
                    <a:lumMod val="50000"/>
                  </a:schemeClr>
                </a:solidFill>
              </a:rPr>
              <a:t>Atratividade</a:t>
            </a:r>
            <a:r>
              <a:rPr lang="pt-PT" b="1" dirty="0">
                <a:solidFill>
                  <a:schemeClr val="accent6">
                    <a:lumMod val="50000"/>
                  </a:schemeClr>
                </a:solidFill>
              </a:rPr>
              <a:t> da Indústria: Modelo das Cinco Forças de Michael </a:t>
            </a:r>
            <a:r>
              <a:rPr lang="pt-PT" b="1" dirty="0" err="1">
                <a:solidFill>
                  <a:schemeClr val="accent6">
                    <a:lumMod val="50000"/>
                  </a:schemeClr>
                </a:solidFill>
              </a:rPr>
              <a:t>Porter</a:t>
            </a:r>
            <a:endParaRPr lang="pt-PT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pt-PT" dirty="0"/>
              <a:t>Ameaças à entrada</a:t>
            </a:r>
          </a:p>
          <a:p>
            <a:pPr lvl="1"/>
            <a:r>
              <a:rPr lang="pt-PT" dirty="0"/>
              <a:t>Poder dos clientes</a:t>
            </a:r>
          </a:p>
          <a:p>
            <a:pPr lvl="1"/>
            <a:r>
              <a:rPr lang="pt-PT" dirty="0"/>
              <a:t>Poder dos fornecedores</a:t>
            </a:r>
          </a:p>
          <a:p>
            <a:pPr lvl="1"/>
            <a:r>
              <a:rPr lang="pt-PT" dirty="0"/>
              <a:t>Ameaça de substitutos</a:t>
            </a:r>
          </a:p>
          <a:p>
            <a:pPr lvl="1"/>
            <a:r>
              <a:rPr lang="pt-PT" dirty="0"/>
              <a:t>Competição na indústria (rivalidade competitiva)</a:t>
            </a:r>
          </a:p>
          <a:p>
            <a:r>
              <a:rPr lang="pt-PT" dirty="0" err="1"/>
              <a:t>Fatores</a:t>
            </a:r>
            <a:r>
              <a:rPr lang="pt-PT" dirty="0"/>
              <a:t> críticos de sucesso e insucesso</a:t>
            </a:r>
          </a:p>
          <a:p>
            <a:r>
              <a:rPr lang="pt-PT" dirty="0"/>
              <a:t>Análise dinâmica</a:t>
            </a:r>
          </a:p>
          <a:p>
            <a:r>
              <a:rPr lang="pt-PT" dirty="0"/>
              <a:t>O que é possível mudar...</a:t>
            </a:r>
          </a:p>
        </p:txBody>
      </p:sp>
    </p:spTree>
    <p:extLst>
      <p:ext uri="{BB962C8B-B14F-4D97-AF65-F5344CB8AC3E}">
        <p14:creationId xmlns:p14="http://schemas.microsoft.com/office/powerpoint/2010/main" val="3062313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Modelo das Cinco Forças - </a:t>
            </a:r>
            <a:r>
              <a:rPr lang="pt-PT" dirty="0" err="1"/>
              <a:t>Porter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074403"/>
              </p:ext>
            </p:extLst>
          </p:nvPr>
        </p:nvGraphicFramePr>
        <p:xfrm>
          <a:off x="895350" y="1774825"/>
          <a:ext cx="7886700" cy="4956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4798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Modelo das Cinco Forças - </a:t>
            </a:r>
            <a:r>
              <a:rPr lang="pt-PT" dirty="0" err="1"/>
              <a:t>Porter</a:t>
            </a:r>
            <a:endParaRPr lang="pt-PT" dirty="0"/>
          </a:p>
        </p:txBody>
      </p:sp>
      <p:sp>
        <p:nvSpPr>
          <p:cNvPr id="22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105235" y="6200006"/>
            <a:ext cx="733864" cy="274320"/>
          </a:xfrm>
        </p:spPr>
        <p:txBody>
          <a:bodyPr/>
          <a:lstStyle/>
          <a:p>
            <a:fld id="{29392011-AA4F-47F3-83A8-99F3025A681D}" type="slidenum">
              <a:rPr lang="pt-PT" sz="160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pPr/>
              <a:t>6</a:t>
            </a:fld>
            <a:endParaRPr lang="pt-PT" sz="160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333122" y="3172096"/>
            <a:ext cx="2549352" cy="130585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>
            <a:solidFill>
              <a:srgbClr val="002060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PT" sz="1600" b="1" dirty="0">
                <a:solidFill>
                  <a:schemeClr val="bg1"/>
                </a:solidFill>
                <a:latin typeface="+mj-lt"/>
                <a:cs typeface="Tahoma" pitchFamily="34" charset="0"/>
              </a:rPr>
              <a:t>Ameaça de entrada de novos concorrentes</a:t>
            </a:r>
          </a:p>
        </p:txBody>
      </p:sp>
      <p:sp>
        <p:nvSpPr>
          <p:cNvPr id="24" name="TextBox 2"/>
          <p:cNvSpPr txBox="1"/>
          <p:nvPr/>
        </p:nvSpPr>
        <p:spPr>
          <a:xfrm>
            <a:off x="1226340" y="1986470"/>
            <a:ext cx="15121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Economias de Escala</a:t>
            </a:r>
          </a:p>
        </p:txBody>
      </p:sp>
      <p:sp>
        <p:nvSpPr>
          <p:cNvPr id="25" name="TextBox 16"/>
          <p:cNvSpPr txBox="1"/>
          <p:nvPr/>
        </p:nvSpPr>
        <p:spPr>
          <a:xfrm>
            <a:off x="363005" y="3363357"/>
            <a:ext cx="22330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Retaliação esperada por quem já está no mercado</a:t>
            </a:r>
          </a:p>
        </p:txBody>
      </p:sp>
      <p:sp>
        <p:nvSpPr>
          <p:cNvPr id="26" name="TextBox 17"/>
          <p:cNvSpPr txBox="1"/>
          <p:nvPr/>
        </p:nvSpPr>
        <p:spPr>
          <a:xfrm>
            <a:off x="1025585" y="4926305"/>
            <a:ext cx="1814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Barreiras governamentais e legais </a:t>
            </a:r>
          </a:p>
        </p:txBody>
      </p:sp>
      <p:sp>
        <p:nvSpPr>
          <p:cNvPr id="27" name="TextBox 18"/>
          <p:cNvSpPr txBox="1"/>
          <p:nvPr/>
        </p:nvSpPr>
        <p:spPr>
          <a:xfrm>
            <a:off x="3466492" y="5289945"/>
            <a:ext cx="2282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Nível de controlo do acesso aos materiais de produção</a:t>
            </a:r>
          </a:p>
        </p:txBody>
      </p:sp>
      <p:sp>
        <p:nvSpPr>
          <p:cNvPr id="28" name="TextBox 19"/>
          <p:cNvSpPr txBox="1"/>
          <p:nvPr/>
        </p:nvSpPr>
        <p:spPr>
          <a:xfrm>
            <a:off x="5749107" y="5116312"/>
            <a:ext cx="2627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Nível de conhecimento proprietário por parte da empresa </a:t>
            </a:r>
          </a:p>
        </p:txBody>
      </p:sp>
      <p:sp>
        <p:nvSpPr>
          <p:cNvPr id="29" name="TextBox 20"/>
          <p:cNvSpPr txBox="1"/>
          <p:nvPr/>
        </p:nvSpPr>
        <p:spPr>
          <a:xfrm>
            <a:off x="6774649" y="3392868"/>
            <a:ext cx="2268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Controlo dos canais de distribuição pela empresa</a:t>
            </a:r>
          </a:p>
        </p:txBody>
      </p:sp>
      <p:sp>
        <p:nvSpPr>
          <p:cNvPr id="30" name="TextBox 21"/>
          <p:cNvSpPr txBox="1"/>
          <p:nvPr/>
        </p:nvSpPr>
        <p:spPr>
          <a:xfrm>
            <a:off x="6403767" y="1986470"/>
            <a:ext cx="17347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Necessidades de capital</a:t>
            </a:r>
          </a:p>
        </p:txBody>
      </p:sp>
      <p:sp>
        <p:nvSpPr>
          <p:cNvPr id="31" name="TextBox 23"/>
          <p:cNvSpPr txBox="1"/>
          <p:nvPr/>
        </p:nvSpPr>
        <p:spPr>
          <a:xfrm>
            <a:off x="3625665" y="1775832"/>
            <a:ext cx="19157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Diferenciação do produto</a:t>
            </a:r>
          </a:p>
        </p:txBody>
      </p:sp>
      <p:cxnSp>
        <p:nvCxnSpPr>
          <p:cNvPr id="32" name="Straight Arrow Connector 6"/>
          <p:cNvCxnSpPr/>
          <p:nvPr/>
        </p:nvCxnSpPr>
        <p:spPr>
          <a:xfrm>
            <a:off x="2492571" y="3768519"/>
            <a:ext cx="624062" cy="0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24"/>
          <p:cNvCxnSpPr/>
          <p:nvPr/>
        </p:nvCxnSpPr>
        <p:spPr>
          <a:xfrm>
            <a:off x="4566300" y="2465507"/>
            <a:ext cx="0" cy="547679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25"/>
          <p:cNvCxnSpPr/>
          <p:nvPr/>
        </p:nvCxnSpPr>
        <p:spPr>
          <a:xfrm flipH="1">
            <a:off x="5971718" y="2632801"/>
            <a:ext cx="432049" cy="365770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26"/>
          <p:cNvCxnSpPr/>
          <p:nvPr/>
        </p:nvCxnSpPr>
        <p:spPr>
          <a:xfrm flipV="1">
            <a:off x="4607799" y="4627628"/>
            <a:ext cx="0" cy="629435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27"/>
          <p:cNvCxnSpPr/>
          <p:nvPr/>
        </p:nvCxnSpPr>
        <p:spPr>
          <a:xfrm flipV="1">
            <a:off x="2738508" y="4627628"/>
            <a:ext cx="586051" cy="401701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28"/>
          <p:cNvCxnSpPr/>
          <p:nvPr/>
        </p:nvCxnSpPr>
        <p:spPr>
          <a:xfrm flipH="1" flipV="1">
            <a:off x="5942861" y="4627628"/>
            <a:ext cx="493985" cy="488684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29"/>
          <p:cNvCxnSpPr/>
          <p:nvPr/>
        </p:nvCxnSpPr>
        <p:spPr>
          <a:xfrm flipH="1">
            <a:off x="6081378" y="3825022"/>
            <a:ext cx="644778" cy="0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0"/>
          <p:cNvCxnSpPr/>
          <p:nvPr/>
        </p:nvCxnSpPr>
        <p:spPr>
          <a:xfrm>
            <a:off x="2689272" y="2728082"/>
            <a:ext cx="382338" cy="347050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932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Ameaça de Novas Entradas</a:t>
            </a:r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001661" y="6312894"/>
            <a:ext cx="733864" cy="274320"/>
          </a:xfrm>
        </p:spPr>
        <p:txBody>
          <a:bodyPr/>
          <a:lstStyle/>
          <a:p>
            <a:fld id="{29392011-AA4F-47F3-83A8-99F3025A681D}" type="slidenum">
              <a:rPr lang="pt-PT" smtClean="0"/>
              <a:pPr/>
              <a:t>7</a:t>
            </a:fld>
            <a:endParaRPr lang="pt-P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1282" y="2439988"/>
            <a:ext cx="2160587" cy="3455987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05613" y="1647825"/>
            <a:ext cx="2159000" cy="4248150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84438" y="1647825"/>
            <a:ext cx="4321175" cy="42481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630488" y="1719263"/>
            <a:ext cx="1873250" cy="72072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PT" sz="1400" b="1" dirty="0">
                <a:latin typeface="Trebuchet MS" pitchFamily="34" charset="0"/>
              </a:rPr>
              <a:t>A ameaça de entrada de novos concorrentes é grave quando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791075" y="1719263"/>
            <a:ext cx="1873250" cy="72072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PT" sz="1400" b="1" dirty="0">
                <a:latin typeface="Trebuchet MS" pitchFamily="34" charset="0"/>
              </a:rPr>
              <a:t>Condições no mercado da …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948488" y="1719263"/>
            <a:ext cx="1873250" cy="72072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PT" sz="1400" b="1">
                <a:latin typeface="Trebuchet MS" pitchFamily="34" charset="0"/>
              </a:rPr>
              <a:t>Implicações para a atractividade do mercado</a:t>
            </a:r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79388" y="2813050"/>
            <a:ext cx="8783637" cy="0"/>
            <a:chOff x="158" y="2251"/>
            <a:chExt cx="5533" cy="0"/>
          </a:xfrm>
        </p:grpSpPr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58" y="2251"/>
              <a:ext cx="1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1610" y="2251"/>
              <a:ext cx="40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49844" y="2522538"/>
            <a:ext cx="22320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000" b="1">
                <a:latin typeface="Trebuchet MS" pitchFamily="34" charset="0"/>
              </a:rPr>
              <a:t>As economias de escala são: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811463" y="2513013"/>
            <a:ext cx="15113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REDUZIDAS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972050" y="2513013"/>
            <a:ext cx="15113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REDUZIDAS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7129463" y="2511425"/>
            <a:ext cx="1511300" cy="2206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solidFill>
                  <a:schemeClr val="bg1"/>
                </a:solidFill>
                <a:latin typeface="Trebuchet MS" pitchFamily="34" charset="0"/>
              </a:rPr>
              <a:t>DESFAVORÁVEL</a:t>
            </a:r>
          </a:p>
        </p:txBody>
      </p:sp>
      <p:grpSp>
        <p:nvGrpSpPr>
          <p:cNvPr id="18" name="Group 19"/>
          <p:cNvGrpSpPr>
            <a:grpSpLocks/>
          </p:cNvGrpSpPr>
          <p:nvPr/>
        </p:nvGrpSpPr>
        <p:grpSpPr bwMode="auto">
          <a:xfrm>
            <a:off x="107950" y="2849563"/>
            <a:ext cx="6375400" cy="223837"/>
            <a:chOff x="68" y="2264"/>
            <a:chExt cx="4016" cy="141"/>
          </a:xfrm>
        </p:grpSpPr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68" y="2271"/>
              <a:ext cx="140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pt-PT" sz="1000" b="1">
                  <a:latin typeface="Trebuchet MS" pitchFamily="34" charset="0"/>
                </a:rPr>
                <a:t>A diferenciação do produto é:</a:t>
              </a:r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1771" y="2264"/>
              <a:ext cx="95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pt-PT" sz="1200" b="1">
                  <a:latin typeface="Trebuchet MS" pitchFamily="34" charset="0"/>
                </a:rPr>
                <a:t>REDUZIDA</a:t>
              </a:r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3132" y="2264"/>
              <a:ext cx="952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pt-PT" sz="1200" b="1">
                  <a:latin typeface="Trebuchet MS" pitchFamily="34" charset="0"/>
                </a:rPr>
                <a:t>REDUZIDA</a:t>
              </a:r>
            </a:p>
          </p:txBody>
        </p:sp>
      </p:grp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249844" y="3232150"/>
            <a:ext cx="22320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000" b="1">
                <a:latin typeface="Trebuchet MS" pitchFamily="34" charset="0"/>
              </a:rPr>
              <a:t>As necessidades de capital são: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2811463" y="3249613"/>
            <a:ext cx="15113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REDUZIDAS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4972050" y="3249613"/>
            <a:ext cx="15113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ELEVADAS</a:t>
            </a:r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7129463" y="3249613"/>
            <a:ext cx="1511300" cy="220662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solidFill>
                  <a:schemeClr val="bg1"/>
                </a:solidFill>
                <a:latin typeface="Trebuchet MS" pitchFamily="34" charset="0"/>
              </a:rPr>
              <a:t>FAVORÁVEL</a:t>
            </a: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537182" y="3649663"/>
            <a:ext cx="17287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000" b="1">
                <a:latin typeface="Trebuchet MS" pitchFamily="34" charset="0"/>
              </a:rPr>
              <a:t>O controlo dos canais de distribuição por parte da empresa é:</a:t>
            </a: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2811463" y="3714750"/>
            <a:ext cx="15113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REDUZIDO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4972050" y="3714750"/>
            <a:ext cx="15113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REDUZIDO</a:t>
            </a:r>
          </a:p>
        </p:txBody>
      </p: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7129463" y="3714750"/>
            <a:ext cx="1511300" cy="2206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solidFill>
                  <a:schemeClr val="bg1"/>
                </a:solidFill>
                <a:latin typeface="Trebuchet MS" pitchFamily="34" charset="0"/>
              </a:rPr>
              <a:t>DESFAVORÁVEL</a:t>
            </a:r>
          </a:p>
        </p:txBody>
      </p:sp>
      <p:sp>
        <p:nvSpPr>
          <p:cNvPr id="30" name="Text Box 35"/>
          <p:cNvSpPr txBox="1">
            <a:spLocks noChangeArrowheads="1"/>
          </p:cNvSpPr>
          <p:nvPr/>
        </p:nvSpPr>
        <p:spPr bwMode="auto">
          <a:xfrm>
            <a:off x="537182" y="4113213"/>
            <a:ext cx="17287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000" b="1" dirty="0">
                <a:latin typeface="Trebuchet MS" pitchFamily="34" charset="0"/>
              </a:rPr>
              <a:t>O nível de conhecimento proprietário por parte da empresa é:</a:t>
            </a:r>
          </a:p>
        </p:txBody>
      </p:sp>
      <p:sp>
        <p:nvSpPr>
          <p:cNvPr id="31" name="Text Box 36"/>
          <p:cNvSpPr txBox="1">
            <a:spLocks noChangeArrowheads="1"/>
          </p:cNvSpPr>
          <p:nvPr/>
        </p:nvSpPr>
        <p:spPr bwMode="auto">
          <a:xfrm>
            <a:off x="2811463" y="4178300"/>
            <a:ext cx="15113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REDUZIDO</a:t>
            </a:r>
          </a:p>
        </p:txBody>
      </p:sp>
      <p:sp>
        <p:nvSpPr>
          <p:cNvPr id="32" name="Text Box 37"/>
          <p:cNvSpPr txBox="1">
            <a:spLocks noChangeArrowheads="1"/>
          </p:cNvSpPr>
          <p:nvPr/>
        </p:nvSpPr>
        <p:spPr bwMode="auto">
          <a:xfrm>
            <a:off x="4972050" y="4178300"/>
            <a:ext cx="15113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ELEVADO</a:t>
            </a:r>
          </a:p>
        </p:txBody>
      </p:sp>
      <p:sp>
        <p:nvSpPr>
          <p:cNvPr id="33" name="Text Box 38"/>
          <p:cNvSpPr txBox="1">
            <a:spLocks noChangeArrowheads="1"/>
          </p:cNvSpPr>
          <p:nvPr/>
        </p:nvSpPr>
        <p:spPr bwMode="auto">
          <a:xfrm>
            <a:off x="7129463" y="4178300"/>
            <a:ext cx="1511300" cy="220663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solidFill>
                  <a:schemeClr val="bg1"/>
                </a:solidFill>
                <a:latin typeface="Trebuchet MS" pitchFamily="34" charset="0"/>
              </a:rPr>
              <a:t>FAVORÁVEL</a:t>
            </a:r>
          </a:p>
        </p:txBody>
      </p:sp>
      <p:grpSp>
        <p:nvGrpSpPr>
          <p:cNvPr id="34" name="Group 39"/>
          <p:cNvGrpSpPr>
            <a:grpSpLocks/>
          </p:cNvGrpSpPr>
          <p:nvPr/>
        </p:nvGrpSpPr>
        <p:grpSpPr bwMode="auto">
          <a:xfrm>
            <a:off x="398463" y="4560888"/>
            <a:ext cx="6084888" cy="304800"/>
            <a:chOff x="251" y="3312"/>
            <a:chExt cx="3833" cy="192"/>
          </a:xfrm>
        </p:grpSpPr>
        <p:sp>
          <p:nvSpPr>
            <p:cNvPr id="35" name="Text Box 40"/>
            <p:cNvSpPr txBox="1">
              <a:spLocks noChangeArrowheads="1"/>
            </p:cNvSpPr>
            <p:nvPr/>
          </p:nvSpPr>
          <p:spPr bwMode="auto">
            <a:xfrm>
              <a:off x="251" y="3312"/>
              <a:ext cx="140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pt-PT" sz="1000" b="1" dirty="0">
                  <a:latin typeface="Trebuchet MS" pitchFamily="34" charset="0"/>
                </a:rPr>
                <a:t>O nível de controlo do acesso aos factores de produção é:</a:t>
              </a:r>
            </a:p>
          </p:txBody>
        </p:sp>
        <p:sp>
          <p:nvSpPr>
            <p:cNvPr id="36" name="Text Box 41"/>
            <p:cNvSpPr txBox="1">
              <a:spLocks noChangeArrowheads="1"/>
            </p:cNvSpPr>
            <p:nvPr/>
          </p:nvSpPr>
          <p:spPr bwMode="auto">
            <a:xfrm>
              <a:off x="1771" y="3363"/>
              <a:ext cx="95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pt-PT" sz="1200" b="1">
                  <a:latin typeface="Trebuchet MS" pitchFamily="34" charset="0"/>
                </a:rPr>
                <a:t>REDUZIDO</a:t>
              </a:r>
            </a:p>
          </p:txBody>
        </p:sp>
        <p:sp>
          <p:nvSpPr>
            <p:cNvPr id="37" name="Text Box 42"/>
            <p:cNvSpPr txBox="1">
              <a:spLocks noChangeArrowheads="1"/>
            </p:cNvSpPr>
            <p:nvPr/>
          </p:nvSpPr>
          <p:spPr bwMode="auto">
            <a:xfrm>
              <a:off x="3132" y="3363"/>
              <a:ext cx="952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pt-PT" sz="1200" b="1">
                  <a:latin typeface="Trebuchet MS" pitchFamily="34" charset="0"/>
                </a:rPr>
                <a:t>REDUZIDO</a:t>
              </a:r>
            </a:p>
          </p:txBody>
        </p:sp>
      </p:grpSp>
      <p:sp>
        <p:nvSpPr>
          <p:cNvPr id="38" name="Text Box 45"/>
          <p:cNvSpPr txBox="1">
            <a:spLocks noChangeArrowheads="1"/>
          </p:cNvSpPr>
          <p:nvPr/>
        </p:nvSpPr>
        <p:spPr bwMode="auto">
          <a:xfrm>
            <a:off x="249844" y="5040313"/>
            <a:ext cx="2232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000" b="1">
                <a:latin typeface="Trebuchet MS" pitchFamily="34" charset="0"/>
              </a:rPr>
              <a:t>As barreiras legais e governamentais são:</a:t>
            </a:r>
          </a:p>
        </p:txBody>
      </p:sp>
      <p:sp>
        <p:nvSpPr>
          <p:cNvPr id="39" name="Text Box 46"/>
          <p:cNvSpPr txBox="1">
            <a:spLocks noChangeArrowheads="1"/>
          </p:cNvSpPr>
          <p:nvPr/>
        </p:nvSpPr>
        <p:spPr bwMode="auto">
          <a:xfrm>
            <a:off x="2811463" y="5103813"/>
            <a:ext cx="15113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REDUZIDAS</a:t>
            </a:r>
          </a:p>
        </p:txBody>
      </p:sp>
      <p:sp>
        <p:nvSpPr>
          <p:cNvPr id="40" name="Text Box 47"/>
          <p:cNvSpPr txBox="1">
            <a:spLocks noChangeArrowheads="1"/>
          </p:cNvSpPr>
          <p:nvPr/>
        </p:nvSpPr>
        <p:spPr bwMode="auto">
          <a:xfrm>
            <a:off x="4972050" y="5103813"/>
            <a:ext cx="15113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REDUZIDAS</a:t>
            </a:r>
          </a:p>
        </p:txBody>
      </p:sp>
      <p:sp>
        <p:nvSpPr>
          <p:cNvPr id="41" name="Text Box 48"/>
          <p:cNvSpPr txBox="1">
            <a:spLocks noChangeArrowheads="1"/>
          </p:cNvSpPr>
          <p:nvPr/>
        </p:nvSpPr>
        <p:spPr bwMode="auto">
          <a:xfrm>
            <a:off x="7129463" y="5103813"/>
            <a:ext cx="1511300" cy="22066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solidFill>
                  <a:schemeClr val="bg1"/>
                </a:solidFill>
                <a:latin typeface="Trebuchet MS" pitchFamily="34" charset="0"/>
              </a:rPr>
              <a:t>DESFAVORÁVEL</a:t>
            </a:r>
          </a:p>
        </p:txBody>
      </p:sp>
      <p:grpSp>
        <p:nvGrpSpPr>
          <p:cNvPr id="42" name="Group 49"/>
          <p:cNvGrpSpPr>
            <a:grpSpLocks/>
          </p:cNvGrpSpPr>
          <p:nvPr/>
        </p:nvGrpSpPr>
        <p:grpSpPr bwMode="auto">
          <a:xfrm>
            <a:off x="107950" y="5505450"/>
            <a:ext cx="6375400" cy="309563"/>
            <a:chOff x="68" y="3910"/>
            <a:chExt cx="4016" cy="195"/>
          </a:xfrm>
        </p:grpSpPr>
        <p:sp>
          <p:nvSpPr>
            <p:cNvPr id="43" name="Text Box 50"/>
            <p:cNvSpPr txBox="1">
              <a:spLocks noChangeArrowheads="1"/>
            </p:cNvSpPr>
            <p:nvPr/>
          </p:nvSpPr>
          <p:spPr bwMode="auto">
            <a:xfrm>
              <a:off x="68" y="3910"/>
              <a:ext cx="1406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pt-PT" sz="1000" b="1">
                  <a:latin typeface="Trebuchet MS" pitchFamily="34" charset="0"/>
                </a:rPr>
                <a:t>A retaliação esperada das empresas existentes é:</a:t>
              </a:r>
            </a:p>
          </p:txBody>
        </p:sp>
        <p:sp>
          <p:nvSpPr>
            <p:cNvPr id="44" name="Text Box 51"/>
            <p:cNvSpPr txBox="1">
              <a:spLocks noChangeArrowheads="1"/>
            </p:cNvSpPr>
            <p:nvPr/>
          </p:nvSpPr>
          <p:spPr bwMode="auto">
            <a:xfrm>
              <a:off x="1771" y="3950"/>
              <a:ext cx="95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pt-PT" sz="1200" b="1">
                  <a:latin typeface="Trebuchet MS" pitchFamily="34" charset="0"/>
                </a:rPr>
                <a:t>REDUZIDA</a:t>
              </a:r>
            </a:p>
          </p:txBody>
        </p:sp>
        <p:sp>
          <p:nvSpPr>
            <p:cNvPr id="45" name="Text Box 52"/>
            <p:cNvSpPr txBox="1">
              <a:spLocks noChangeArrowheads="1"/>
            </p:cNvSpPr>
            <p:nvPr/>
          </p:nvSpPr>
          <p:spPr bwMode="auto">
            <a:xfrm>
              <a:off x="3132" y="3950"/>
              <a:ext cx="952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pt-PT" sz="1200" b="1">
                  <a:latin typeface="Trebuchet MS" pitchFamily="34" charset="0"/>
                </a:rPr>
                <a:t>REDUZIDA</a:t>
              </a:r>
            </a:p>
          </p:txBody>
        </p:sp>
      </p:grpSp>
      <p:grpSp>
        <p:nvGrpSpPr>
          <p:cNvPr id="46" name="Group 54"/>
          <p:cNvGrpSpPr>
            <a:grpSpLocks/>
          </p:cNvGrpSpPr>
          <p:nvPr/>
        </p:nvGrpSpPr>
        <p:grpSpPr bwMode="auto">
          <a:xfrm>
            <a:off x="179388" y="3149600"/>
            <a:ext cx="8783637" cy="0"/>
            <a:chOff x="158" y="2251"/>
            <a:chExt cx="5533" cy="0"/>
          </a:xfrm>
        </p:grpSpPr>
        <p:sp>
          <p:nvSpPr>
            <p:cNvPr id="47" name="Line 55"/>
            <p:cNvSpPr>
              <a:spLocks noChangeShapeType="1"/>
            </p:cNvSpPr>
            <p:nvPr/>
          </p:nvSpPr>
          <p:spPr bwMode="auto">
            <a:xfrm>
              <a:off x="158" y="2251"/>
              <a:ext cx="1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48" name="Line 56"/>
            <p:cNvSpPr>
              <a:spLocks noChangeShapeType="1"/>
            </p:cNvSpPr>
            <p:nvPr/>
          </p:nvSpPr>
          <p:spPr bwMode="auto">
            <a:xfrm>
              <a:off x="1610" y="2251"/>
              <a:ext cx="40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49" name="Group 57"/>
          <p:cNvGrpSpPr>
            <a:grpSpLocks/>
          </p:cNvGrpSpPr>
          <p:nvPr/>
        </p:nvGrpSpPr>
        <p:grpSpPr bwMode="auto">
          <a:xfrm>
            <a:off x="180975" y="3613150"/>
            <a:ext cx="8783638" cy="0"/>
            <a:chOff x="158" y="2251"/>
            <a:chExt cx="5533" cy="0"/>
          </a:xfrm>
        </p:grpSpPr>
        <p:sp>
          <p:nvSpPr>
            <p:cNvPr id="50" name="Line 58"/>
            <p:cNvSpPr>
              <a:spLocks noChangeShapeType="1"/>
            </p:cNvSpPr>
            <p:nvPr/>
          </p:nvSpPr>
          <p:spPr bwMode="auto">
            <a:xfrm>
              <a:off x="158" y="2251"/>
              <a:ext cx="1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51" name="Line 59"/>
            <p:cNvSpPr>
              <a:spLocks noChangeShapeType="1"/>
            </p:cNvSpPr>
            <p:nvPr/>
          </p:nvSpPr>
          <p:spPr bwMode="auto">
            <a:xfrm>
              <a:off x="1610" y="2251"/>
              <a:ext cx="40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52" name="Group 60"/>
          <p:cNvGrpSpPr>
            <a:grpSpLocks/>
          </p:cNvGrpSpPr>
          <p:nvPr/>
        </p:nvGrpSpPr>
        <p:grpSpPr bwMode="auto">
          <a:xfrm>
            <a:off x="179388" y="4076700"/>
            <a:ext cx="8783637" cy="0"/>
            <a:chOff x="158" y="2251"/>
            <a:chExt cx="5533" cy="0"/>
          </a:xfrm>
        </p:grpSpPr>
        <p:sp>
          <p:nvSpPr>
            <p:cNvPr id="53" name="Line 61"/>
            <p:cNvSpPr>
              <a:spLocks noChangeShapeType="1"/>
            </p:cNvSpPr>
            <p:nvPr/>
          </p:nvSpPr>
          <p:spPr bwMode="auto">
            <a:xfrm>
              <a:off x="158" y="2251"/>
              <a:ext cx="1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54" name="Line 62"/>
            <p:cNvSpPr>
              <a:spLocks noChangeShapeType="1"/>
            </p:cNvSpPr>
            <p:nvPr/>
          </p:nvSpPr>
          <p:spPr bwMode="auto">
            <a:xfrm>
              <a:off x="1610" y="2251"/>
              <a:ext cx="40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55" name="Group 63"/>
          <p:cNvGrpSpPr>
            <a:grpSpLocks/>
          </p:cNvGrpSpPr>
          <p:nvPr/>
        </p:nvGrpSpPr>
        <p:grpSpPr bwMode="auto">
          <a:xfrm>
            <a:off x="179388" y="4540250"/>
            <a:ext cx="8783637" cy="0"/>
            <a:chOff x="158" y="2251"/>
            <a:chExt cx="5533" cy="0"/>
          </a:xfrm>
        </p:grpSpPr>
        <p:sp>
          <p:nvSpPr>
            <p:cNvPr id="56" name="Line 64"/>
            <p:cNvSpPr>
              <a:spLocks noChangeShapeType="1"/>
            </p:cNvSpPr>
            <p:nvPr/>
          </p:nvSpPr>
          <p:spPr bwMode="auto">
            <a:xfrm>
              <a:off x="158" y="2251"/>
              <a:ext cx="1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57" name="Line 65"/>
            <p:cNvSpPr>
              <a:spLocks noChangeShapeType="1"/>
            </p:cNvSpPr>
            <p:nvPr/>
          </p:nvSpPr>
          <p:spPr bwMode="auto">
            <a:xfrm>
              <a:off x="1610" y="2251"/>
              <a:ext cx="40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58" name="Group 66"/>
          <p:cNvGrpSpPr>
            <a:grpSpLocks/>
          </p:cNvGrpSpPr>
          <p:nvPr/>
        </p:nvGrpSpPr>
        <p:grpSpPr bwMode="auto">
          <a:xfrm>
            <a:off x="179388" y="5003800"/>
            <a:ext cx="8783637" cy="0"/>
            <a:chOff x="158" y="2251"/>
            <a:chExt cx="5533" cy="0"/>
          </a:xfrm>
        </p:grpSpPr>
        <p:sp>
          <p:nvSpPr>
            <p:cNvPr id="59" name="Line 67"/>
            <p:cNvSpPr>
              <a:spLocks noChangeShapeType="1"/>
            </p:cNvSpPr>
            <p:nvPr/>
          </p:nvSpPr>
          <p:spPr bwMode="auto">
            <a:xfrm>
              <a:off x="158" y="2251"/>
              <a:ext cx="1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60" name="Line 68"/>
            <p:cNvSpPr>
              <a:spLocks noChangeShapeType="1"/>
            </p:cNvSpPr>
            <p:nvPr/>
          </p:nvSpPr>
          <p:spPr bwMode="auto">
            <a:xfrm>
              <a:off x="1610" y="2251"/>
              <a:ext cx="40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61" name="Group 69"/>
          <p:cNvGrpSpPr>
            <a:grpSpLocks/>
          </p:cNvGrpSpPr>
          <p:nvPr/>
        </p:nvGrpSpPr>
        <p:grpSpPr bwMode="auto">
          <a:xfrm>
            <a:off x="180975" y="5467350"/>
            <a:ext cx="8783638" cy="0"/>
            <a:chOff x="158" y="2251"/>
            <a:chExt cx="5533" cy="0"/>
          </a:xfrm>
        </p:grpSpPr>
        <p:sp>
          <p:nvSpPr>
            <p:cNvPr id="62" name="Line 70"/>
            <p:cNvSpPr>
              <a:spLocks noChangeShapeType="1"/>
            </p:cNvSpPr>
            <p:nvPr/>
          </p:nvSpPr>
          <p:spPr bwMode="auto">
            <a:xfrm>
              <a:off x="158" y="2251"/>
              <a:ext cx="13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63" name="Line 71"/>
            <p:cNvSpPr>
              <a:spLocks noChangeShapeType="1"/>
            </p:cNvSpPr>
            <p:nvPr/>
          </p:nvSpPr>
          <p:spPr bwMode="auto">
            <a:xfrm>
              <a:off x="1610" y="2251"/>
              <a:ext cx="40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64" name="Text Box 72"/>
          <p:cNvSpPr txBox="1">
            <a:spLocks noChangeArrowheads="1"/>
          </p:cNvSpPr>
          <p:nvPr/>
        </p:nvSpPr>
        <p:spPr bwMode="auto">
          <a:xfrm>
            <a:off x="2330450" y="1628775"/>
            <a:ext cx="225425" cy="234950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1000" b="1">
                <a:solidFill>
                  <a:schemeClr val="bg1"/>
                </a:solidFill>
                <a:latin typeface="Trebuchet MS" pitchFamily="34" charset="0"/>
              </a:rPr>
              <a:t>1</a:t>
            </a:r>
          </a:p>
        </p:txBody>
      </p:sp>
      <p:sp>
        <p:nvSpPr>
          <p:cNvPr id="65" name="Text Box 18"/>
          <p:cNvSpPr txBox="1">
            <a:spLocks noChangeArrowheads="1"/>
          </p:cNvSpPr>
          <p:nvPr/>
        </p:nvSpPr>
        <p:spPr bwMode="auto">
          <a:xfrm>
            <a:off x="7129463" y="2871788"/>
            <a:ext cx="1511300" cy="22066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solidFill>
                  <a:schemeClr val="bg1"/>
                </a:solidFill>
                <a:latin typeface="Trebuchet MS" pitchFamily="34" charset="0"/>
              </a:rPr>
              <a:t>DESFAVORÁVEL</a:t>
            </a:r>
          </a:p>
        </p:txBody>
      </p:sp>
      <p:sp>
        <p:nvSpPr>
          <p:cNvPr id="66" name="Text Box 33"/>
          <p:cNvSpPr txBox="1">
            <a:spLocks noChangeArrowheads="1"/>
          </p:cNvSpPr>
          <p:nvPr/>
        </p:nvSpPr>
        <p:spPr bwMode="auto">
          <a:xfrm>
            <a:off x="7129463" y="5535613"/>
            <a:ext cx="1511300" cy="22066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solidFill>
                  <a:schemeClr val="bg1"/>
                </a:solidFill>
                <a:latin typeface="Trebuchet MS" pitchFamily="34" charset="0"/>
              </a:rPr>
              <a:t>DESFAVORÁVEL</a:t>
            </a:r>
          </a:p>
        </p:txBody>
      </p:sp>
      <p:sp>
        <p:nvSpPr>
          <p:cNvPr id="67" name="Text Box 33"/>
          <p:cNvSpPr txBox="1">
            <a:spLocks noChangeArrowheads="1"/>
          </p:cNvSpPr>
          <p:nvPr/>
        </p:nvSpPr>
        <p:spPr bwMode="auto">
          <a:xfrm>
            <a:off x="7129463" y="4667250"/>
            <a:ext cx="1511300" cy="2206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solidFill>
                  <a:schemeClr val="bg1"/>
                </a:solidFill>
                <a:latin typeface="Trebuchet MS" pitchFamily="34" charset="0"/>
              </a:rPr>
              <a:t>DESFAVORÁVEL</a:t>
            </a: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2109631" y="6130221"/>
            <a:ext cx="56912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2000" b="1" dirty="0">
                <a:solidFill>
                  <a:srgbClr val="FF0000"/>
                </a:solidFill>
                <a:latin typeface="Trebuchet MS" pitchFamily="34" charset="0"/>
              </a:rPr>
              <a:t>CONCLUSÃO: ALTAMENTE DESFAVORÁVEL!</a:t>
            </a:r>
            <a:endParaRPr lang="en-GB" sz="2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74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Modelo das Cinco Forças - </a:t>
            </a:r>
            <a:r>
              <a:rPr lang="pt-PT" dirty="0" err="1"/>
              <a:t>Porter</a:t>
            </a:r>
            <a:endParaRPr lang="pt-PT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591682" y="3434663"/>
            <a:ext cx="2549352" cy="130585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>
            <a:solidFill>
              <a:srgbClr val="002060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anchor="ctr"/>
          <a:lstStyle>
            <a:defPPr>
              <a:defRPr lang="pt-PT"/>
            </a:defPPr>
            <a:lvl1pPr algn="ctr">
              <a:defRPr sz="2400" b="1">
                <a:solidFill>
                  <a:schemeClr val="bg1"/>
                </a:solidFill>
                <a:latin typeface="+mj-lt"/>
                <a:cs typeface="Tahoma" pitchFamily="34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r>
              <a:rPr lang="pt-PT" sz="1600" dirty="0"/>
              <a:t>Poder de negociação dos fornecedores</a:t>
            </a:r>
          </a:p>
        </p:txBody>
      </p:sp>
      <p:sp>
        <p:nvSpPr>
          <p:cNvPr id="5" name="TextBox 16"/>
          <p:cNvSpPr txBox="1"/>
          <p:nvPr/>
        </p:nvSpPr>
        <p:spPr>
          <a:xfrm>
            <a:off x="496483" y="3733945"/>
            <a:ext cx="24790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Importância dos inputs dos fornecedores na qualidade final do produto </a:t>
            </a:r>
          </a:p>
        </p:txBody>
      </p:sp>
      <p:sp>
        <p:nvSpPr>
          <p:cNvPr id="6" name="TextBox 17"/>
          <p:cNvSpPr txBox="1"/>
          <p:nvPr/>
        </p:nvSpPr>
        <p:spPr>
          <a:xfrm>
            <a:off x="892875" y="5090700"/>
            <a:ext cx="21673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Potencial de redução de custos que pode advir dos fornecedores </a:t>
            </a:r>
          </a:p>
        </p:txBody>
      </p:sp>
      <p:sp>
        <p:nvSpPr>
          <p:cNvPr id="7" name="TextBox 18"/>
          <p:cNvSpPr txBox="1"/>
          <p:nvPr/>
        </p:nvSpPr>
        <p:spPr>
          <a:xfrm>
            <a:off x="3275857" y="5639357"/>
            <a:ext cx="3337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Conhecimento por parte dos fornecedores acerca da estrutura de custos da empresa </a:t>
            </a:r>
          </a:p>
        </p:txBody>
      </p:sp>
      <p:sp>
        <p:nvSpPr>
          <p:cNvPr id="8" name="TextBox 19"/>
          <p:cNvSpPr txBox="1"/>
          <p:nvPr/>
        </p:nvSpPr>
        <p:spPr>
          <a:xfrm>
            <a:off x="6578582" y="5298687"/>
            <a:ext cx="2627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Ameaça de integração a montante da cadeia por parte dos fornecedores </a:t>
            </a:r>
          </a:p>
        </p:txBody>
      </p:sp>
      <p:sp>
        <p:nvSpPr>
          <p:cNvPr id="9" name="TextBox 20"/>
          <p:cNvSpPr txBox="1"/>
          <p:nvPr/>
        </p:nvSpPr>
        <p:spPr>
          <a:xfrm>
            <a:off x="6806347" y="4056663"/>
            <a:ext cx="2268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Custos de mudança de fornecedores para a empresa </a:t>
            </a:r>
          </a:p>
        </p:txBody>
      </p:sp>
      <p:sp>
        <p:nvSpPr>
          <p:cNvPr id="10" name="TextBox 21"/>
          <p:cNvSpPr txBox="1"/>
          <p:nvPr/>
        </p:nvSpPr>
        <p:spPr>
          <a:xfrm>
            <a:off x="6984871" y="2774748"/>
            <a:ext cx="2345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Diferenciação dos produtos dos fornecedores </a:t>
            </a:r>
          </a:p>
        </p:txBody>
      </p:sp>
      <p:sp>
        <p:nvSpPr>
          <p:cNvPr id="11" name="TextBox 23"/>
          <p:cNvSpPr txBox="1"/>
          <p:nvPr/>
        </p:nvSpPr>
        <p:spPr>
          <a:xfrm>
            <a:off x="5102522" y="1681506"/>
            <a:ext cx="36836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Volume total ou percentagem dos produtos dos fornecedores que são comprados pela empresa </a:t>
            </a:r>
          </a:p>
        </p:txBody>
      </p:sp>
      <p:cxnSp>
        <p:nvCxnSpPr>
          <p:cNvPr id="12" name="Straight Arrow Connector 6"/>
          <p:cNvCxnSpPr/>
          <p:nvPr/>
        </p:nvCxnSpPr>
        <p:spPr>
          <a:xfrm>
            <a:off x="2748233" y="4090679"/>
            <a:ext cx="624062" cy="0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24"/>
          <p:cNvCxnSpPr/>
          <p:nvPr/>
        </p:nvCxnSpPr>
        <p:spPr>
          <a:xfrm flipH="1">
            <a:off x="5274323" y="2583471"/>
            <a:ext cx="201594" cy="555926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25"/>
          <p:cNvCxnSpPr>
            <a:stCxn id="10" idx="1"/>
          </p:cNvCxnSpPr>
          <p:nvPr/>
        </p:nvCxnSpPr>
        <p:spPr>
          <a:xfrm flipH="1">
            <a:off x="6311605" y="3190247"/>
            <a:ext cx="673266" cy="391335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6"/>
          <p:cNvCxnSpPr/>
          <p:nvPr/>
        </p:nvCxnSpPr>
        <p:spPr>
          <a:xfrm flipV="1">
            <a:off x="4785207" y="4914482"/>
            <a:ext cx="0" cy="629435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27"/>
          <p:cNvCxnSpPr/>
          <p:nvPr/>
        </p:nvCxnSpPr>
        <p:spPr>
          <a:xfrm flipV="1">
            <a:off x="2928235" y="4740516"/>
            <a:ext cx="586051" cy="401701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28"/>
          <p:cNvCxnSpPr/>
          <p:nvPr/>
        </p:nvCxnSpPr>
        <p:spPr>
          <a:xfrm flipH="1" flipV="1">
            <a:off x="6271105" y="4879015"/>
            <a:ext cx="493985" cy="488684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9"/>
          <p:cNvCxnSpPr/>
          <p:nvPr/>
        </p:nvCxnSpPr>
        <p:spPr>
          <a:xfrm flipH="1" flipV="1">
            <a:off x="6271105" y="4079499"/>
            <a:ext cx="673266" cy="141589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30"/>
          <p:cNvCxnSpPr/>
          <p:nvPr/>
        </p:nvCxnSpPr>
        <p:spPr>
          <a:xfrm>
            <a:off x="2928235" y="3236413"/>
            <a:ext cx="531418" cy="347050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22"/>
          <p:cNvSpPr txBox="1"/>
          <p:nvPr/>
        </p:nvSpPr>
        <p:spPr>
          <a:xfrm>
            <a:off x="2247241" y="1535630"/>
            <a:ext cx="30646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Peso dos custos dos fornecedores no custo total do produto </a:t>
            </a:r>
          </a:p>
        </p:txBody>
      </p:sp>
      <p:cxnSp>
        <p:nvCxnSpPr>
          <p:cNvPr id="21" name="Straight Arrow Connector 31"/>
          <p:cNvCxnSpPr/>
          <p:nvPr/>
        </p:nvCxnSpPr>
        <p:spPr>
          <a:xfrm>
            <a:off x="3899234" y="2572266"/>
            <a:ext cx="228109" cy="578336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"/>
          <p:cNvSpPr txBox="1"/>
          <p:nvPr/>
        </p:nvSpPr>
        <p:spPr>
          <a:xfrm>
            <a:off x="569050" y="2317921"/>
            <a:ext cx="2461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Tamanho e concentração da empresa relativamente aos dos fornecedores </a:t>
            </a:r>
          </a:p>
        </p:txBody>
      </p:sp>
    </p:spTree>
    <p:extLst>
      <p:ext uri="{BB962C8B-B14F-4D97-AF65-F5344CB8AC3E}">
        <p14:creationId xmlns:p14="http://schemas.microsoft.com/office/powerpoint/2010/main" val="4130767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Poder dos Fornecedores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55784" y="2791619"/>
            <a:ext cx="2089150" cy="3455987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877051" y="1999456"/>
            <a:ext cx="2159000" cy="4248150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55876" y="1999456"/>
            <a:ext cx="4321175" cy="42481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701926" y="2070894"/>
            <a:ext cx="1873250" cy="72072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PT" sz="1400" b="1">
                <a:latin typeface="Trebuchet MS" pitchFamily="34" charset="0"/>
              </a:rPr>
              <a:t>O poder dos fornecedores é forte quando: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862513" y="2070894"/>
            <a:ext cx="1873250" cy="72072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PT" sz="1400" b="1" dirty="0">
                <a:latin typeface="Trebuchet MS" pitchFamily="34" charset="0"/>
              </a:rPr>
              <a:t>Condições no mercado da …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7019926" y="2070894"/>
            <a:ext cx="1873250" cy="72072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PT" sz="1400" b="1">
                <a:latin typeface="Trebuchet MS" pitchFamily="34" charset="0"/>
              </a:rPr>
              <a:t>Implicações para a atractividade do mercado</a:t>
            </a: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455784" y="3288506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2555876" y="3288506"/>
            <a:ext cx="64785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384346" y="2850356"/>
            <a:ext cx="223202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900" b="1">
                <a:latin typeface="Trebuchet MS" pitchFamily="34" charset="0"/>
              </a:rPr>
              <a:t>O tamanho e a concentração da empresa relativamente aos dos fornecedores são: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882901" y="2940844"/>
            <a:ext cx="15113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REDUZIDOS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384346" y="3280569"/>
            <a:ext cx="2232025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900" b="1">
                <a:latin typeface="Trebuchet MS" pitchFamily="34" charset="0"/>
              </a:rPr>
              <a:t>O volume total ou a percentagem dos produtos dos fornecedores que são comprados pela empresa são: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882901" y="3371056"/>
            <a:ext cx="15113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REDUZIDOS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384346" y="3709194"/>
            <a:ext cx="22320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900" b="1">
                <a:latin typeface="Trebuchet MS" pitchFamily="34" charset="0"/>
              </a:rPr>
              <a:t>A diferenciação dos produtos dos fornecedores é: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2882901" y="3740944"/>
            <a:ext cx="15113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ELEVADA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384346" y="4021931"/>
            <a:ext cx="22320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900" b="1">
                <a:latin typeface="Trebuchet MS" pitchFamily="34" charset="0"/>
              </a:rPr>
              <a:t>Os custos de mudança de fornecedores para a empresa são: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2882901" y="4053681"/>
            <a:ext cx="15113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ELEVADO</a:t>
            </a: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384346" y="4333081"/>
            <a:ext cx="22320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900" b="1">
                <a:latin typeface="Trebuchet MS" pitchFamily="34" charset="0"/>
              </a:rPr>
              <a:t>A ameaça de integração a jusante da cadeia por parte dos fornecedores é:</a:t>
            </a: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2882901" y="4364831"/>
            <a:ext cx="15113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ELEVADA</a:t>
            </a: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384346" y="4693444"/>
            <a:ext cx="2232025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900" b="1">
                <a:latin typeface="Trebuchet MS" pitchFamily="34" charset="0"/>
              </a:rPr>
              <a:t>O conhecimento por parte dos fornecedores acerca da estrutura de custos da empresa é:</a:t>
            </a:r>
          </a:p>
        </p:txBody>
      </p: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2882901" y="4736306"/>
            <a:ext cx="15113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ELEVADO</a:t>
            </a: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384346" y="5076031"/>
            <a:ext cx="22320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900" b="1">
                <a:latin typeface="Trebuchet MS" pitchFamily="34" charset="0"/>
              </a:rPr>
              <a:t>O potencial de redução de custos que pode advir dos fornecedores é:</a:t>
            </a:r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2882901" y="5106194"/>
            <a:ext cx="15113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ELEVADA</a:t>
            </a:r>
          </a:p>
        </p:txBody>
      </p:sp>
      <p:sp>
        <p:nvSpPr>
          <p:cNvPr id="26" name="Text Box 41"/>
          <p:cNvSpPr txBox="1">
            <a:spLocks noChangeArrowheads="1"/>
          </p:cNvSpPr>
          <p:nvPr/>
        </p:nvSpPr>
        <p:spPr bwMode="auto">
          <a:xfrm>
            <a:off x="384346" y="5410994"/>
            <a:ext cx="223202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900" b="1">
                <a:latin typeface="Trebuchet MS" pitchFamily="34" charset="0"/>
              </a:rPr>
              <a:t>A importância dos inputs dos fornecedores na qualidade final do produto é:</a:t>
            </a:r>
          </a:p>
        </p:txBody>
      </p:sp>
      <p:sp>
        <p:nvSpPr>
          <p:cNvPr id="27" name="Text Box 42"/>
          <p:cNvSpPr txBox="1">
            <a:spLocks noChangeArrowheads="1"/>
          </p:cNvSpPr>
          <p:nvPr/>
        </p:nvSpPr>
        <p:spPr bwMode="auto">
          <a:xfrm>
            <a:off x="2882901" y="5477669"/>
            <a:ext cx="15113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ELEVADA</a:t>
            </a:r>
          </a:p>
        </p:txBody>
      </p:sp>
      <p:sp>
        <p:nvSpPr>
          <p:cNvPr id="28" name="Line 45"/>
          <p:cNvSpPr>
            <a:spLocks noChangeShapeType="1"/>
          </p:cNvSpPr>
          <p:nvPr/>
        </p:nvSpPr>
        <p:spPr bwMode="auto">
          <a:xfrm>
            <a:off x="455784" y="3717131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9" name="Line 46"/>
          <p:cNvSpPr>
            <a:spLocks noChangeShapeType="1"/>
          </p:cNvSpPr>
          <p:nvPr/>
        </p:nvSpPr>
        <p:spPr bwMode="auto">
          <a:xfrm>
            <a:off x="2555876" y="3717131"/>
            <a:ext cx="64785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0" name="Line 47"/>
          <p:cNvSpPr>
            <a:spLocks noChangeShapeType="1"/>
          </p:cNvSpPr>
          <p:nvPr/>
        </p:nvSpPr>
        <p:spPr bwMode="auto">
          <a:xfrm>
            <a:off x="457371" y="4029869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1" name="Line 48"/>
          <p:cNvSpPr>
            <a:spLocks noChangeShapeType="1"/>
          </p:cNvSpPr>
          <p:nvPr/>
        </p:nvSpPr>
        <p:spPr bwMode="auto">
          <a:xfrm>
            <a:off x="2557463" y="4029869"/>
            <a:ext cx="64785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2" name="Line 49"/>
          <p:cNvSpPr>
            <a:spLocks noChangeShapeType="1"/>
          </p:cNvSpPr>
          <p:nvPr/>
        </p:nvSpPr>
        <p:spPr bwMode="auto">
          <a:xfrm>
            <a:off x="455784" y="4341019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3" name="Line 50"/>
          <p:cNvSpPr>
            <a:spLocks noChangeShapeType="1"/>
          </p:cNvSpPr>
          <p:nvPr/>
        </p:nvSpPr>
        <p:spPr bwMode="auto">
          <a:xfrm>
            <a:off x="2555876" y="4341019"/>
            <a:ext cx="64785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>
            <a:off x="455784" y="4653756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5" name="Line 52"/>
          <p:cNvSpPr>
            <a:spLocks noChangeShapeType="1"/>
          </p:cNvSpPr>
          <p:nvPr/>
        </p:nvSpPr>
        <p:spPr bwMode="auto">
          <a:xfrm>
            <a:off x="2555876" y="4653756"/>
            <a:ext cx="64785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6" name="Line 53"/>
          <p:cNvSpPr>
            <a:spLocks noChangeShapeType="1"/>
          </p:cNvSpPr>
          <p:nvPr/>
        </p:nvSpPr>
        <p:spPr bwMode="auto">
          <a:xfrm>
            <a:off x="455784" y="5395119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7" name="Line 54"/>
          <p:cNvSpPr>
            <a:spLocks noChangeShapeType="1"/>
          </p:cNvSpPr>
          <p:nvPr/>
        </p:nvSpPr>
        <p:spPr bwMode="auto">
          <a:xfrm>
            <a:off x="2555876" y="5082381"/>
            <a:ext cx="64785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8" name="Line 55"/>
          <p:cNvSpPr>
            <a:spLocks noChangeShapeType="1"/>
          </p:cNvSpPr>
          <p:nvPr/>
        </p:nvSpPr>
        <p:spPr bwMode="auto">
          <a:xfrm>
            <a:off x="457371" y="5823744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9" name="Line 56"/>
          <p:cNvSpPr>
            <a:spLocks noChangeShapeType="1"/>
          </p:cNvSpPr>
          <p:nvPr/>
        </p:nvSpPr>
        <p:spPr bwMode="auto">
          <a:xfrm>
            <a:off x="2557463" y="5395119"/>
            <a:ext cx="64785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0" name="Text Box 57"/>
          <p:cNvSpPr txBox="1">
            <a:spLocks noChangeArrowheads="1"/>
          </p:cNvSpPr>
          <p:nvPr/>
        </p:nvSpPr>
        <p:spPr bwMode="auto">
          <a:xfrm>
            <a:off x="384346" y="5868194"/>
            <a:ext cx="22320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900" b="1">
                <a:latin typeface="Trebuchet MS" pitchFamily="34" charset="0"/>
              </a:rPr>
              <a:t>O  peso dos custos dos fornecedores no custo total do produto é:</a:t>
            </a:r>
          </a:p>
        </p:txBody>
      </p:sp>
      <p:sp>
        <p:nvSpPr>
          <p:cNvPr id="41" name="Line 58"/>
          <p:cNvSpPr>
            <a:spLocks noChangeShapeType="1"/>
          </p:cNvSpPr>
          <p:nvPr/>
        </p:nvSpPr>
        <p:spPr bwMode="auto">
          <a:xfrm>
            <a:off x="455784" y="5082381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2" name="Line 59"/>
          <p:cNvSpPr>
            <a:spLocks noChangeShapeType="1"/>
          </p:cNvSpPr>
          <p:nvPr/>
        </p:nvSpPr>
        <p:spPr bwMode="auto">
          <a:xfrm>
            <a:off x="2555876" y="5823744"/>
            <a:ext cx="64785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3" name="Text Box 60"/>
          <p:cNvSpPr txBox="1">
            <a:spLocks noChangeArrowheads="1"/>
          </p:cNvSpPr>
          <p:nvPr/>
        </p:nvSpPr>
        <p:spPr bwMode="auto">
          <a:xfrm>
            <a:off x="2882901" y="5906294"/>
            <a:ext cx="15113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sz="1200" b="1">
                <a:latin typeface="Trebuchet MS" pitchFamily="34" charset="0"/>
              </a:rPr>
              <a:t>ELEVADO</a:t>
            </a:r>
          </a:p>
        </p:txBody>
      </p: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401888" y="1980406"/>
            <a:ext cx="225425" cy="234950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1000" b="1">
                <a:solidFill>
                  <a:schemeClr val="bg1"/>
                </a:solidFill>
                <a:latin typeface="Trebuchet MS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58793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1688</TotalTime>
  <Words>1715</Words>
  <Application>Microsoft Office PowerPoint</Application>
  <PresentationFormat>Apresentação no Ecrã (4:3)</PresentationFormat>
  <Paragraphs>335</Paragraphs>
  <Slides>31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31</vt:i4>
      </vt:variant>
    </vt:vector>
  </HeadingPairs>
  <TitlesOfParts>
    <vt:vector size="36" baseType="lpstr">
      <vt:lpstr>Arial</vt:lpstr>
      <vt:lpstr>Calibri</vt:lpstr>
      <vt:lpstr>Trebuchet MS</vt:lpstr>
      <vt:lpstr>Wingdings</vt:lpstr>
      <vt:lpstr>Clarity</vt:lpstr>
      <vt:lpstr>Gestão 2020-2021</vt:lpstr>
      <vt:lpstr>Ferramentas de análise estratégica</vt:lpstr>
      <vt:lpstr>Análise de competitividade - Porter</vt:lpstr>
      <vt:lpstr>Análise de competitividade</vt:lpstr>
      <vt:lpstr>Modelo das Cinco Forças - Porter</vt:lpstr>
      <vt:lpstr>Modelo das Cinco Forças - Porter</vt:lpstr>
      <vt:lpstr>Ameaça de Novas Entradas</vt:lpstr>
      <vt:lpstr>Modelo das Cinco Forças - Porter</vt:lpstr>
      <vt:lpstr>Poder dos Fornecedores</vt:lpstr>
      <vt:lpstr>Modelo das Cinco Forças - Porter</vt:lpstr>
      <vt:lpstr>Poder dos Clientes</vt:lpstr>
      <vt:lpstr>Modelo das Cinco Forças - Porter</vt:lpstr>
      <vt:lpstr>Ameaça de Substitutos</vt:lpstr>
      <vt:lpstr>Modelo das Cinco Forças - Porter</vt:lpstr>
      <vt:lpstr>Rivalidade Competitiva</vt:lpstr>
      <vt:lpstr>Avaliação final: exemplo</vt:lpstr>
      <vt:lpstr>Análise de Porter - conclusões</vt:lpstr>
      <vt:lpstr>Análise SWOT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Matriz BCG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2016-2017</dc:title>
  <dc:creator>Luis Mira</dc:creator>
  <cp:lastModifiedBy>Luis Mira</cp:lastModifiedBy>
  <cp:revision>53</cp:revision>
  <dcterms:created xsi:type="dcterms:W3CDTF">2016-10-09T15:13:15Z</dcterms:created>
  <dcterms:modified xsi:type="dcterms:W3CDTF">2020-10-01T09:36:14Z</dcterms:modified>
</cp:coreProperties>
</file>